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2"/>
  </p:notesMasterIdLst>
  <p:handoutMasterIdLst>
    <p:handoutMasterId r:id="rId33"/>
  </p:handoutMasterIdLst>
  <p:sldIdLst>
    <p:sldId id="311" r:id="rId3"/>
    <p:sldId id="312" r:id="rId4"/>
    <p:sldId id="313" r:id="rId5"/>
    <p:sldId id="314" r:id="rId6"/>
    <p:sldId id="315" r:id="rId7"/>
    <p:sldId id="309" r:id="rId8"/>
    <p:sldId id="310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308" r:id="rId18"/>
    <p:sldId id="297" r:id="rId19"/>
    <p:sldId id="298" r:id="rId20"/>
    <p:sldId id="299" r:id="rId21"/>
    <p:sldId id="300" r:id="rId22"/>
    <p:sldId id="316" r:id="rId23"/>
    <p:sldId id="317" r:id="rId24"/>
    <p:sldId id="318" r:id="rId25"/>
    <p:sldId id="319" r:id="rId26"/>
    <p:sldId id="320" r:id="rId27"/>
    <p:sldId id="321" r:id="rId28"/>
    <p:sldId id="322" r:id="rId29"/>
    <p:sldId id="323" r:id="rId30"/>
    <p:sldId id="324" r:id="rId3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78" y="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61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10" Type="http://schemas.openxmlformats.org/officeDocument/2006/relationships/image" Target="../media/image64.wmf"/><Relationship Id="rId4" Type="http://schemas.openxmlformats.org/officeDocument/2006/relationships/image" Target="../media/image58.wmf"/><Relationship Id="rId9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57.wmf"/><Relationship Id="rId7" Type="http://schemas.openxmlformats.org/officeDocument/2006/relationships/image" Target="../media/image67.wmf"/><Relationship Id="rId12" Type="http://schemas.openxmlformats.org/officeDocument/2006/relationships/image" Target="../media/image72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6" Type="http://schemas.openxmlformats.org/officeDocument/2006/relationships/image" Target="../media/image66.wmf"/><Relationship Id="rId11" Type="http://schemas.openxmlformats.org/officeDocument/2006/relationships/image" Target="../media/image71.wmf"/><Relationship Id="rId5" Type="http://schemas.openxmlformats.org/officeDocument/2006/relationships/image" Target="../media/image65.wmf"/><Relationship Id="rId10" Type="http://schemas.openxmlformats.org/officeDocument/2006/relationships/image" Target="../media/image70.wmf"/><Relationship Id="rId4" Type="http://schemas.openxmlformats.org/officeDocument/2006/relationships/image" Target="../media/image58.wmf"/><Relationship Id="rId9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3" Type="http://schemas.openxmlformats.org/officeDocument/2006/relationships/image" Target="../media/image57.wmf"/><Relationship Id="rId7" Type="http://schemas.openxmlformats.org/officeDocument/2006/relationships/image" Target="../media/image74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6" Type="http://schemas.openxmlformats.org/officeDocument/2006/relationships/image" Target="../media/image73.wmf"/><Relationship Id="rId5" Type="http://schemas.openxmlformats.org/officeDocument/2006/relationships/image" Target="../media/image65.wmf"/><Relationship Id="rId4" Type="http://schemas.openxmlformats.org/officeDocument/2006/relationships/image" Target="../media/image58.wmf"/><Relationship Id="rId9" Type="http://schemas.openxmlformats.org/officeDocument/2006/relationships/image" Target="../media/image76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57.wmf"/><Relationship Id="rId7" Type="http://schemas.openxmlformats.org/officeDocument/2006/relationships/image" Target="../media/image80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6" Type="http://schemas.openxmlformats.org/officeDocument/2006/relationships/image" Target="../media/image79.wmf"/><Relationship Id="rId11" Type="http://schemas.openxmlformats.org/officeDocument/2006/relationships/image" Target="../media/image84.wmf"/><Relationship Id="rId5" Type="http://schemas.openxmlformats.org/officeDocument/2006/relationships/image" Target="../media/image78.wmf"/><Relationship Id="rId10" Type="http://schemas.openxmlformats.org/officeDocument/2006/relationships/image" Target="../media/image83.wmf"/><Relationship Id="rId4" Type="http://schemas.openxmlformats.org/officeDocument/2006/relationships/image" Target="../media/image77.wmf"/><Relationship Id="rId9" Type="http://schemas.openxmlformats.org/officeDocument/2006/relationships/image" Target="../media/image82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image" Target="../media/image94.wmf"/><Relationship Id="rId3" Type="http://schemas.openxmlformats.org/officeDocument/2006/relationships/image" Target="../media/image57.wmf"/><Relationship Id="rId7" Type="http://schemas.openxmlformats.org/officeDocument/2006/relationships/image" Target="../media/image88.wmf"/><Relationship Id="rId12" Type="http://schemas.openxmlformats.org/officeDocument/2006/relationships/image" Target="../media/image93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6" Type="http://schemas.openxmlformats.org/officeDocument/2006/relationships/image" Target="../media/image87.wmf"/><Relationship Id="rId11" Type="http://schemas.openxmlformats.org/officeDocument/2006/relationships/image" Target="../media/image92.wmf"/><Relationship Id="rId5" Type="http://schemas.openxmlformats.org/officeDocument/2006/relationships/image" Target="../media/image86.wmf"/><Relationship Id="rId10" Type="http://schemas.openxmlformats.org/officeDocument/2006/relationships/image" Target="../media/image91.wmf"/><Relationship Id="rId4" Type="http://schemas.openxmlformats.org/officeDocument/2006/relationships/image" Target="../media/image85.wmf"/><Relationship Id="rId9" Type="http://schemas.openxmlformats.org/officeDocument/2006/relationships/image" Target="../media/image90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3" Type="http://schemas.openxmlformats.org/officeDocument/2006/relationships/image" Target="../media/image57.wmf"/><Relationship Id="rId7" Type="http://schemas.openxmlformats.org/officeDocument/2006/relationships/image" Target="../media/image98.wmf"/><Relationship Id="rId2" Type="http://schemas.openxmlformats.org/officeDocument/2006/relationships/image" Target="../media/image49.wmf"/><Relationship Id="rId1" Type="http://schemas.openxmlformats.org/officeDocument/2006/relationships/image" Target="../media/image56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9" Type="http://schemas.openxmlformats.org/officeDocument/2006/relationships/image" Target="../media/image94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image" Target="../media/image112.wmf"/><Relationship Id="rId3" Type="http://schemas.openxmlformats.org/officeDocument/2006/relationships/image" Target="../media/image102.wmf"/><Relationship Id="rId7" Type="http://schemas.openxmlformats.org/officeDocument/2006/relationships/image" Target="../media/image106.wmf"/><Relationship Id="rId12" Type="http://schemas.openxmlformats.org/officeDocument/2006/relationships/image" Target="../media/image111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11" Type="http://schemas.openxmlformats.org/officeDocument/2006/relationships/image" Target="../media/image110.wmf"/><Relationship Id="rId5" Type="http://schemas.openxmlformats.org/officeDocument/2006/relationships/image" Target="../media/image104.wmf"/><Relationship Id="rId15" Type="http://schemas.openxmlformats.org/officeDocument/2006/relationships/image" Target="../media/image114.wmf"/><Relationship Id="rId10" Type="http://schemas.openxmlformats.org/officeDocument/2006/relationships/image" Target="../media/image109.wmf"/><Relationship Id="rId4" Type="http://schemas.openxmlformats.org/officeDocument/2006/relationships/image" Target="../media/image103.wmf"/><Relationship Id="rId9" Type="http://schemas.openxmlformats.org/officeDocument/2006/relationships/image" Target="../media/image108.wmf"/><Relationship Id="rId14" Type="http://schemas.openxmlformats.org/officeDocument/2006/relationships/image" Target="../media/image113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image" Target="../media/image127.wmf"/><Relationship Id="rId3" Type="http://schemas.openxmlformats.org/officeDocument/2006/relationships/image" Target="../media/image117.wmf"/><Relationship Id="rId7" Type="http://schemas.openxmlformats.org/officeDocument/2006/relationships/image" Target="../media/image121.wmf"/><Relationship Id="rId12" Type="http://schemas.openxmlformats.org/officeDocument/2006/relationships/image" Target="../media/image126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11" Type="http://schemas.openxmlformats.org/officeDocument/2006/relationships/image" Target="../media/image125.wmf"/><Relationship Id="rId5" Type="http://schemas.openxmlformats.org/officeDocument/2006/relationships/image" Target="../media/image119.wmf"/><Relationship Id="rId10" Type="http://schemas.openxmlformats.org/officeDocument/2006/relationships/image" Target="../media/image124.wmf"/><Relationship Id="rId4" Type="http://schemas.openxmlformats.org/officeDocument/2006/relationships/image" Target="../media/image118.wmf"/><Relationship Id="rId9" Type="http://schemas.openxmlformats.org/officeDocument/2006/relationships/image" Target="../media/image123.wmf"/><Relationship Id="rId14" Type="http://schemas.openxmlformats.org/officeDocument/2006/relationships/image" Target="../media/image12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13" Type="http://schemas.openxmlformats.org/officeDocument/2006/relationships/image" Target="../media/image124.wmf"/><Relationship Id="rId3" Type="http://schemas.openxmlformats.org/officeDocument/2006/relationships/image" Target="../media/image117.wmf"/><Relationship Id="rId7" Type="http://schemas.openxmlformats.org/officeDocument/2006/relationships/image" Target="../media/image130.wmf"/><Relationship Id="rId12" Type="http://schemas.openxmlformats.org/officeDocument/2006/relationships/image" Target="../media/image134.wmf"/><Relationship Id="rId2" Type="http://schemas.openxmlformats.org/officeDocument/2006/relationships/image" Target="../media/image129.wmf"/><Relationship Id="rId1" Type="http://schemas.openxmlformats.org/officeDocument/2006/relationships/image" Target="../media/image115.wmf"/><Relationship Id="rId6" Type="http://schemas.openxmlformats.org/officeDocument/2006/relationships/image" Target="../media/image121.wmf"/><Relationship Id="rId11" Type="http://schemas.openxmlformats.org/officeDocument/2006/relationships/image" Target="../media/image133.wmf"/><Relationship Id="rId5" Type="http://schemas.openxmlformats.org/officeDocument/2006/relationships/image" Target="../media/image120.wmf"/><Relationship Id="rId15" Type="http://schemas.openxmlformats.org/officeDocument/2006/relationships/image" Target="../media/image136.wmf"/><Relationship Id="rId10" Type="http://schemas.openxmlformats.org/officeDocument/2006/relationships/image" Target="../media/image132.wmf"/><Relationship Id="rId4" Type="http://schemas.openxmlformats.org/officeDocument/2006/relationships/image" Target="../media/image119.wmf"/><Relationship Id="rId9" Type="http://schemas.openxmlformats.org/officeDocument/2006/relationships/image" Target="../media/image126.wmf"/><Relationship Id="rId14" Type="http://schemas.openxmlformats.org/officeDocument/2006/relationships/image" Target="../media/image13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image" Target="../media/image46.wmf"/><Relationship Id="rId3" Type="http://schemas.openxmlformats.org/officeDocument/2006/relationships/image" Target="../media/image32.wmf"/><Relationship Id="rId7" Type="http://schemas.openxmlformats.org/officeDocument/2006/relationships/image" Target="../media/image40.wmf"/><Relationship Id="rId12" Type="http://schemas.openxmlformats.org/officeDocument/2006/relationships/image" Target="../media/image45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39.wmf"/><Relationship Id="rId11" Type="http://schemas.openxmlformats.org/officeDocument/2006/relationships/image" Target="../media/image44.wmf"/><Relationship Id="rId5" Type="http://schemas.openxmlformats.org/officeDocument/2006/relationships/image" Target="../media/image38.wmf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/>
          <a:lstStyle>
            <a:lvl1pPr algn="r">
              <a:defRPr sz="1200"/>
            </a:lvl1pPr>
          </a:lstStyle>
          <a:p>
            <a:fld id="{7F03976C-AB5F-488F-AF6F-14BAD6430E25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24" tIns="48313" rIns="96624" bIns="48313" rtlCol="0" anchor="b"/>
          <a:lstStyle>
            <a:lvl1pPr algn="r">
              <a:defRPr sz="1200"/>
            </a:lvl1pPr>
          </a:lstStyle>
          <a:p>
            <a:fld id="{5279D5EA-5498-4BEF-BB9E-47B9410C45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438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1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E4C79176-B80D-4294-8D11-FCC7EC22FBC7}" type="datetimeFigureOut">
              <a:rPr lang="en-US" smtClean="0"/>
              <a:t>8/23/2015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9" y="4560890"/>
            <a:ext cx="5851525" cy="4319587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9"/>
            <a:ext cx="3170238" cy="479425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BE14AEB0-1324-40B1-AC71-167F86B8D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29600" y="6492875"/>
            <a:ext cx="914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AD598-42D0-4B71-8728-ED9E8CDA1A86}" type="datetimeFigureOut">
              <a:rPr lang="en-US" smtClean="0"/>
              <a:pPr/>
              <a:t>8/23/2015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D8B35-F5DD-4D6D-8626-9538889910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L17-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8D327-0921-4929-A7D6-E94501A47C26}" type="datetimeFigureOut">
              <a:rPr lang="en-US" smtClean="0"/>
              <a:pPr/>
              <a:t>8/23/2015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86277-1261-4B07-BA72-106AC82E579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8465609" y="0"/>
            <a:ext cx="6783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L17-</a:t>
            </a:r>
            <a:fld id="{31637DED-5280-4AAA-80D0-AEA98A0510E3}" type="slidenum">
              <a:rPr lang="en-US" sz="1200" smtClean="0"/>
              <a:pPr/>
              <a:t>‹#›</a:t>
            </a:fld>
            <a:endParaRPr lang="en-US" sz="1200" dirty="0" smtClean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73140" y="6550223"/>
            <a:ext cx="899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Slides courtesy of Prof M L Kraft,</a:t>
            </a:r>
            <a:r>
              <a:rPr lang="en-US" sz="1400" baseline="0" dirty="0" smtClean="0"/>
              <a:t> Chemical &amp; Biomolecular </a:t>
            </a:r>
            <a:r>
              <a:rPr lang="en-US" sz="1400" baseline="0" dirty="0" err="1" smtClean="0"/>
              <a:t>Engr</a:t>
            </a:r>
            <a:r>
              <a:rPr lang="en-US" sz="1400" baseline="0" dirty="0" smtClean="0"/>
              <a:t> </a:t>
            </a:r>
            <a:r>
              <a:rPr lang="en-US" sz="1400" baseline="0" dirty="0" err="1" smtClean="0"/>
              <a:t>Dept</a:t>
            </a:r>
            <a:r>
              <a:rPr lang="en-US" sz="1400" baseline="0" dirty="0" smtClean="0"/>
              <a:t>, University of Illinois, Urbana-Champaign.</a:t>
            </a:r>
            <a:endParaRPr lang="en-US" sz="14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jpe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41.wmf"/><Relationship Id="rId26" Type="http://schemas.openxmlformats.org/officeDocument/2006/relationships/image" Target="../media/image45.wmf"/><Relationship Id="rId3" Type="http://schemas.openxmlformats.org/officeDocument/2006/relationships/oleObject" Target="../embeddings/oleObject30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37.bin"/><Relationship Id="rId25" Type="http://schemas.openxmlformats.org/officeDocument/2006/relationships/oleObject" Target="../embeddings/oleObject41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4.bin"/><Relationship Id="rId24" Type="http://schemas.openxmlformats.org/officeDocument/2006/relationships/image" Target="../media/image44.wmf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23" Type="http://schemas.openxmlformats.org/officeDocument/2006/relationships/oleObject" Target="../embeddings/oleObject40.bin"/><Relationship Id="rId28" Type="http://schemas.openxmlformats.org/officeDocument/2006/relationships/image" Target="../media/image46.wmf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38.bin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9.wmf"/><Relationship Id="rId22" Type="http://schemas.openxmlformats.org/officeDocument/2006/relationships/image" Target="../media/image43.wmf"/><Relationship Id="rId27" Type="http://schemas.openxmlformats.org/officeDocument/2006/relationships/oleObject" Target="../embeddings/oleObject4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0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8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2.wmf"/><Relationship Id="rId3" Type="http://schemas.openxmlformats.org/officeDocument/2006/relationships/oleObject" Target="../embeddings/oleObject59.bin"/><Relationship Id="rId21" Type="http://schemas.openxmlformats.org/officeDocument/2006/relationships/image" Target="../media/image63.wmf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1.wmf"/><Relationship Id="rId20" Type="http://schemas.openxmlformats.org/officeDocument/2006/relationships/oleObject" Target="../embeddings/oleObject68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23" Type="http://schemas.openxmlformats.org/officeDocument/2006/relationships/image" Target="../media/image64.wmf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0.wmf"/><Relationship Id="rId22" Type="http://schemas.openxmlformats.org/officeDocument/2006/relationships/oleObject" Target="../embeddings/oleObject6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68.wmf"/><Relationship Id="rId26" Type="http://schemas.openxmlformats.org/officeDocument/2006/relationships/image" Target="../media/image72.wmf"/><Relationship Id="rId3" Type="http://schemas.openxmlformats.org/officeDocument/2006/relationships/oleObject" Target="../embeddings/oleObject70.bin"/><Relationship Id="rId21" Type="http://schemas.openxmlformats.org/officeDocument/2006/relationships/oleObject" Target="../embeddings/oleObject79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77.bin"/><Relationship Id="rId25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7.wmf"/><Relationship Id="rId20" Type="http://schemas.openxmlformats.org/officeDocument/2006/relationships/image" Target="../media/image69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74.bin"/><Relationship Id="rId24" Type="http://schemas.openxmlformats.org/officeDocument/2006/relationships/image" Target="../media/image71.wmf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23" Type="http://schemas.openxmlformats.org/officeDocument/2006/relationships/oleObject" Target="../embeddings/oleObject80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78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66.wmf"/><Relationship Id="rId22" Type="http://schemas.openxmlformats.org/officeDocument/2006/relationships/image" Target="../media/image7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87.bin"/><Relationship Id="rId18" Type="http://schemas.openxmlformats.org/officeDocument/2006/relationships/image" Target="../media/image75.wmf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65.wmf"/><Relationship Id="rId17" Type="http://schemas.openxmlformats.org/officeDocument/2006/relationships/oleObject" Target="../embeddings/oleObject8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4.wmf"/><Relationship Id="rId20" Type="http://schemas.openxmlformats.org/officeDocument/2006/relationships/image" Target="../media/image76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90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7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96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91.bin"/><Relationship Id="rId21" Type="http://schemas.openxmlformats.org/officeDocument/2006/relationships/oleObject" Target="../embeddings/oleObject100.bin"/><Relationship Id="rId7" Type="http://schemas.openxmlformats.org/officeDocument/2006/relationships/oleObject" Target="../embeddings/oleObject93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9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0.wmf"/><Relationship Id="rId20" Type="http://schemas.openxmlformats.org/officeDocument/2006/relationships/image" Target="../media/image82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95.bin"/><Relationship Id="rId24" Type="http://schemas.openxmlformats.org/officeDocument/2006/relationships/image" Target="../media/image84.wmf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97.bin"/><Relationship Id="rId23" Type="http://schemas.openxmlformats.org/officeDocument/2006/relationships/oleObject" Target="../embeddings/oleObject101.bin"/><Relationship Id="rId10" Type="http://schemas.openxmlformats.org/officeDocument/2006/relationships/image" Target="../media/image77.wmf"/><Relationship Id="rId19" Type="http://schemas.openxmlformats.org/officeDocument/2006/relationships/oleObject" Target="../embeddings/oleObject99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94.bin"/><Relationship Id="rId14" Type="http://schemas.openxmlformats.org/officeDocument/2006/relationships/image" Target="../media/image79.wmf"/><Relationship Id="rId22" Type="http://schemas.openxmlformats.org/officeDocument/2006/relationships/image" Target="../media/image8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107.bin"/><Relationship Id="rId18" Type="http://schemas.openxmlformats.org/officeDocument/2006/relationships/image" Target="../media/image89.wmf"/><Relationship Id="rId26" Type="http://schemas.openxmlformats.org/officeDocument/2006/relationships/image" Target="../media/image93.wmf"/><Relationship Id="rId3" Type="http://schemas.openxmlformats.org/officeDocument/2006/relationships/oleObject" Target="../embeddings/oleObject102.bin"/><Relationship Id="rId21" Type="http://schemas.openxmlformats.org/officeDocument/2006/relationships/oleObject" Target="../embeddings/oleObject111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86.wmf"/><Relationship Id="rId17" Type="http://schemas.openxmlformats.org/officeDocument/2006/relationships/oleObject" Target="../embeddings/oleObject109.bin"/><Relationship Id="rId25" Type="http://schemas.openxmlformats.org/officeDocument/2006/relationships/oleObject" Target="../embeddings/oleObject11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8.wmf"/><Relationship Id="rId20" Type="http://schemas.openxmlformats.org/officeDocument/2006/relationships/image" Target="../media/image90.wmf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106.bin"/><Relationship Id="rId24" Type="http://schemas.openxmlformats.org/officeDocument/2006/relationships/image" Target="../media/image92.wmf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23" Type="http://schemas.openxmlformats.org/officeDocument/2006/relationships/oleObject" Target="../embeddings/oleObject112.bin"/><Relationship Id="rId28" Type="http://schemas.openxmlformats.org/officeDocument/2006/relationships/image" Target="../media/image94.wmf"/><Relationship Id="rId10" Type="http://schemas.openxmlformats.org/officeDocument/2006/relationships/image" Target="../media/image85.wmf"/><Relationship Id="rId19" Type="http://schemas.openxmlformats.org/officeDocument/2006/relationships/oleObject" Target="../embeddings/oleObject110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87.wmf"/><Relationship Id="rId22" Type="http://schemas.openxmlformats.org/officeDocument/2006/relationships/image" Target="../media/image91.wmf"/><Relationship Id="rId27" Type="http://schemas.openxmlformats.org/officeDocument/2006/relationships/oleObject" Target="../embeddings/oleObject114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120.bin"/><Relationship Id="rId18" Type="http://schemas.openxmlformats.org/officeDocument/2006/relationships/image" Target="../media/image99.wmf"/><Relationship Id="rId3" Type="http://schemas.openxmlformats.org/officeDocument/2006/relationships/oleObject" Target="../embeddings/oleObject115.bin"/><Relationship Id="rId7" Type="http://schemas.openxmlformats.org/officeDocument/2006/relationships/oleObject" Target="../embeddings/oleObject117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2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8.wmf"/><Relationship Id="rId20" Type="http://schemas.openxmlformats.org/officeDocument/2006/relationships/image" Target="../media/image94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1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123.bin"/><Relationship Id="rId4" Type="http://schemas.openxmlformats.org/officeDocument/2006/relationships/image" Target="../media/image56.wmf"/><Relationship Id="rId9" Type="http://schemas.openxmlformats.org/officeDocument/2006/relationships/oleObject" Target="../embeddings/oleObject118.bin"/><Relationship Id="rId14" Type="http://schemas.openxmlformats.org/officeDocument/2006/relationships/image" Target="../media/image9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13" Type="http://schemas.openxmlformats.org/officeDocument/2006/relationships/oleObject" Target="../embeddings/oleObject129.bin"/><Relationship Id="rId18" Type="http://schemas.openxmlformats.org/officeDocument/2006/relationships/image" Target="../media/image107.wmf"/><Relationship Id="rId26" Type="http://schemas.openxmlformats.org/officeDocument/2006/relationships/image" Target="../media/image111.wmf"/><Relationship Id="rId3" Type="http://schemas.openxmlformats.org/officeDocument/2006/relationships/oleObject" Target="../embeddings/oleObject124.bin"/><Relationship Id="rId21" Type="http://schemas.openxmlformats.org/officeDocument/2006/relationships/oleObject" Target="../embeddings/oleObject133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04.wmf"/><Relationship Id="rId17" Type="http://schemas.openxmlformats.org/officeDocument/2006/relationships/oleObject" Target="../embeddings/oleObject131.bin"/><Relationship Id="rId25" Type="http://schemas.openxmlformats.org/officeDocument/2006/relationships/oleObject" Target="../embeddings/oleObject135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06.wmf"/><Relationship Id="rId20" Type="http://schemas.openxmlformats.org/officeDocument/2006/relationships/image" Target="../media/image108.wmf"/><Relationship Id="rId29" Type="http://schemas.openxmlformats.org/officeDocument/2006/relationships/oleObject" Target="../embeddings/oleObject137.bin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1.wmf"/><Relationship Id="rId11" Type="http://schemas.openxmlformats.org/officeDocument/2006/relationships/oleObject" Target="../embeddings/oleObject128.bin"/><Relationship Id="rId24" Type="http://schemas.openxmlformats.org/officeDocument/2006/relationships/image" Target="../media/image110.wmf"/><Relationship Id="rId32" Type="http://schemas.openxmlformats.org/officeDocument/2006/relationships/image" Target="../media/image114.wmf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23" Type="http://schemas.openxmlformats.org/officeDocument/2006/relationships/oleObject" Target="../embeddings/oleObject134.bin"/><Relationship Id="rId28" Type="http://schemas.openxmlformats.org/officeDocument/2006/relationships/image" Target="../media/image112.wmf"/><Relationship Id="rId10" Type="http://schemas.openxmlformats.org/officeDocument/2006/relationships/image" Target="../media/image103.wmf"/><Relationship Id="rId19" Type="http://schemas.openxmlformats.org/officeDocument/2006/relationships/oleObject" Target="../embeddings/oleObject132.bin"/><Relationship Id="rId31" Type="http://schemas.openxmlformats.org/officeDocument/2006/relationships/oleObject" Target="../embeddings/oleObject138.bin"/><Relationship Id="rId4" Type="http://schemas.openxmlformats.org/officeDocument/2006/relationships/image" Target="../media/image100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05.wmf"/><Relationship Id="rId22" Type="http://schemas.openxmlformats.org/officeDocument/2006/relationships/image" Target="../media/image109.wmf"/><Relationship Id="rId27" Type="http://schemas.openxmlformats.org/officeDocument/2006/relationships/oleObject" Target="../embeddings/oleObject136.bin"/><Relationship Id="rId30" Type="http://schemas.openxmlformats.org/officeDocument/2006/relationships/image" Target="../media/image113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44.bin"/><Relationship Id="rId18" Type="http://schemas.openxmlformats.org/officeDocument/2006/relationships/image" Target="../media/image122.wmf"/><Relationship Id="rId26" Type="http://schemas.openxmlformats.org/officeDocument/2006/relationships/image" Target="../media/image126.wmf"/><Relationship Id="rId3" Type="http://schemas.openxmlformats.org/officeDocument/2006/relationships/oleObject" Target="../embeddings/oleObject139.bin"/><Relationship Id="rId21" Type="http://schemas.openxmlformats.org/officeDocument/2006/relationships/oleObject" Target="../embeddings/oleObject148.bin"/><Relationship Id="rId7" Type="http://schemas.openxmlformats.org/officeDocument/2006/relationships/oleObject" Target="../embeddings/oleObject141.bin"/><Relationship Id="rId12" Type="http://schemas.openxmlformats.org/officeDocument/2006/relationships/image" Target="../media/image119.wmf"/><Relationship Id="rId17" Type="http://schemas.openxmlformats.org/officeDocument/2006/relationships/oleObject" Target="../embeddings/oleObject146.bin"/><Relationship Id="rId25" Type="http://schemas.openxmlformats.org/officeDocument/2006/relationships/oleObject" Target="../embeddings/oleObject15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21.wmf"/><Relationship Id="rId20" Type="http://schemas.openxmlformats.org/officeDocument/2006/relationships/image" Target="../media/image123.wmf"/><Relationship Id="rId29" Type="http://schemas.openxmlformats.org/officeDocument/2006/relationships/oleObject" Target="../embeddings/oleObject152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43.bin"/><Relationship Id="rId24" Type="http://schemas.openxmlformats.org/officeDocument/2006/relationships/image" Target="../media/image125.wmf"/><Relationship Id="rId5" Type="http://schemas.openxmlformats.org/officeDocument/2006/relationships/oleObject" Target="../embeddings/oleObject140.bin"/><Relationship Id="rId15" Type="http://schemas.openxmlformats.org/officeDocument/2006/relationships/oleObject" Target="../embeddings/oleObject145.bin"/><Relationship Id="rId23" Type="http://schemas.openxmlformats.org/officeDocument/2006/relationships/oleObject" Target="../embeddings/oleObject149.bin"/><Relationship Id="rId28" Type="http://schemas.openxmlformats.org/officeDocument/2006/relationships/image" Target="../media/image127.wmf"/><Relationship Id="rId10" Type="http://schemas.openxmlformats.org/officeDocument/2006/relationships/image" Target="../media/image118.wmf"/><Relationship Id="rId19" Type="http://schemas.openxmlformats.org/officeDocument/2006/relationships/oleObject" Target="../embeddings/oleObject147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42.bin"/><Relationship Id="rId14" Type="http://schemas.openxmlformats.org/officeDocument/2006/relationships/image" Target="../media/image120.wmf"/><Relationship Id="rId22" Type="http://schemas.openxmlformats.org/officeDocument/2006/relationships/image" Target="../media/image124.wmf"/><Relationship Id="rId27" Type="http://schemas.openxmlformats.org/officeDocument/2006/relationships/oleObject" Target="../embeddings/oleObject151.bin"/><Relationship Id="rId30" Type="http://schemas.openxmlformats.org/officeDocument/2006/relationships/image" Target="../media/image12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58.bin"/><Relationship Id="rId18" Type="http://schemas.openxmlformats.org/officeDocument/2006/relationships/image" Target="../media/image131.wmf"/><Relationship Id="rId26" Type="http://schemas.openxmlformats.org/officeDocument/2006/relationships/image" Target="../media/image134.wmf"/><Relationship Id="rId3" Type="http://schemas.openxmlformats.org/officeDocument/2006/relationships/oleObject" Target="../embeddings/oleObject153.bin"/><Relationship Id="rId21" Type="http://schemas.openxmlformats.org/officeDocument/2006/relationships/oleObject" Target="../embeddings/oleObject162.bin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120.wmf"/><Relationship Id="rId17" Type="http://schemas.openxmlformats.org/officeDocument/2006/relationships/oleObject" Target="../embeddings/oleObject160.bin"/><Relationship Id="rId25" Type="http://schemas.openxmlformats.org/officeDocument/2006/relationships/oleObject" Target="../embeddings/oleObject164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30.wmf"/><Relationship Id="rId20" Type="http://schemas.openxmlformats.org/officeDocument/2006/relationships/image" Target="../media/image126.wmf"/><Relationship Id="rId29" Type="http://schemas.openxmlformats.org/officeDocument/2006/relationships/oleObject" Target="../embeddings/oleObject166.bin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29.wmf"/><Relationship Id="rId11" Type="http://schemas.openxmlformats.org/officeDocument/2006/relationships/oleObject" Target="../embeddings/oleObject157.bin"/><Relationship Id="rId24" Type="http://schemas.openxmlformats.org/officeDocument/2006/relationships/image" Target="../media/image133.wmf"/><Relationship Id="rId32" Type="http://schemas.openxmlformats.org/officeDocument/2006/relationships/image" Target="../media/image136.wmf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59.bin"/><Relationship Id="rId23" Type="http://schemas.openxmlformats.org/officeDocument/2006/relationships/oleObject" Target="../embeddings/oleObject163.bin"/><Relationship Id="rId28" Type="http://schemas.openxmlformats.org/officeDocument/2006/relationships/image" Target="../media/image124.wmf"/><Relationship Id="rId10" Type="http://schemas.openxmlformats.org/officeDocument/2006/relationships/image" Target="../media/image119.wmf"/><Relationship Id="rId19" Type="http://schemas.openxmlformats.org/officeDocument/2006/relationships/oleObject" Target="../embeddings/oleObject161.bin"/><Relationship Id="rId31" Type="http://schemas.openxmlformats.org/officeDocument/2006/relationships/oleObject" Target="../embeddings/oleObject167.bin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121.wmf"/><Relationship Id="rId22" Type="http://schemas.openxmlformats.org/officeDocument/2006/relationships/image" Target="../media/image132.wmf"/><Relationship Id="rId27" Type="http://schemas.openxmlformats.org/officeDocument/2006/relationships/oleObject" Target="../embeddings/oleObject165.bin"/><Relationship Id="rId30" Type="http://schemas.openxmlformats.org/officeDocument/2006/relationships/image" Target="../media/image135.wmf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7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8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Unsteady State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Nonisothermal</a:t>
            </a:r>
            <a:r>
              <a:rPr lang="en-US" dirty="0" smtClean="0">
                <a:solidFill>
                  <a:schemeClr val="tx1"/>
                </a:solidFill>
              </a:rPr>
              <a:t> Reactor Design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09600" y="2114490"/>
            <a:ext cx="44422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kumimoji="1" lang="en-GB" altLang="zh-TW" sz="2000" dirty="0"/>
              <a:t>An open system (for example, CSTR)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5178669" y="1112838"/>
            <a:ext cx="3739662" cy="2239962"/>
            <a:chOff x="3109" y="265"/>
            <a:chExt cx="2552" cy="1411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3686" y="265"/>
              <a:ext cx="1379" cy="1411"/>
              <a:chOff x="3686" y="265"/>
              <a:chExt cx="1379" cy="1411"/>
            </a:xfrm>
          </p:grpSpPr>
          <p:sp>
            <p:nvSpPr>
              <p:cNvPr id="12" name="Rectangle 3" descr="再生紙"/>
              <p:cNvSpPr>
                <a:spLocks noChangeArrowheads="1"/>
              </p:cNvSpPr>
              <p:nvPr/>
            </p:nvSpPr>
            <p:spPr bwMode="auto">
              <a:xfrm>
                <a:off x="3686" y="631"/>
                <a:ext cx="1379" cy="717"/>
              </a:xfrm>
              <a:prstGeom prst="rect">
                <a:avLst/>
              </a:prstGeom>
              <a:blipFill dpi="0" rotWithShape="0">
                <a:blip r:embed="rId3"/>
                <a:srcRect/>
                <a:tile tx="0" ty="0" sx="100000" sy="100000" flip="none" algn="tl"/>
              </a:blip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4"/>
              <p:cNvSpPr>
                <a:spLocks noChangeShapeType="1"/>
              </p:cNvSpPr>
              <p:nvPr/>
            </p:nvSpPr>
            <p:spPr bwMode="auto">
              <a:xfrm>
                <a:off x="4374" y="265"/>
                <a:ext cx="0" cy="36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Text Box 5"/>
              <p:cNvSpPr txBox="1">
                <a:spLocks noChangeArrowheads="1"/>
              </p:cNvSpPr>
              <p:nvPr/>
            </p:nvSpPr>
            <p:spPr bwMode="auto">
              <a:xfrm>
                <a:off x="4382" y="291"/>
                <a:ext cx="326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zh-TW" altLang="en-GB" sz="1800">
                    <a:sym typeface="Symbol" pitchFamily="18" charset="2"/>
                  </a:rPr>
                  <a:t></a:t>
                </a:r>
                <a:r>
                  <a:rPr kumimoji="1" lang="en-GB" altLang="zh-TW" sz="1800">
                    <a:sym typeface="Symbol" pitchFamily="18" charset="2"/>
                  </a:rPr>
                  <a:t>Q</a:t>
                </a:r>
                <a:endParaRPr kumimoji="1" lang="en-GB" altLang="zh-TW" sz="1800"/>
              </a:p>
            </p:txBody>
          </p:sp>
          <p:sp>
            <p:nvSpPr>
              <p:cNvPr id="15" name="Line 6"/>
              <p:cNvSpPr>
                <a:spLocks noChangeShapeType="1"/>
              </p:cNvSpPr>
              <p:nvPr/>
            </p:nvSpPr>
            <p:spPr bwMode="auto">
              <a:xfrm>
                <a:off x="4371" y="1348"/>
                <a:ext cx="0" cy="32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Text Box 7"/>
              <p:cNvSpPr txBox="1">
                <a:spLocks noChangeArrowheads="1"/>
              </p:cNvSpPr>
              <p:nvPr/>
            </p:nvSpPr>
            <p:spPr bwMode="auto">
              <a:xfrm>
                <a:off x="4423" y="1393"/>
                <a:ext cx="35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kumimoji="1" lang="zh-TW" altLang="en-GB" sz="1800">
                    <a:sym typeface="Symbol" pitchFamily="18" charset="2"/>
                  </a:rPr>
                  <a:t></a:t>
                </a:r>
                <a:r>
                  <a:rPr kumimoji="1" lang="en-GB" altLang="zh-TW" sz="1800">
                    <a:sym typeface="Symbol" pitchFamily="18" charset="2"/>
                  </a:rPr>
                  <a:t>W</a:t>
                </a:r>
                <a:endParaRPr kumimoji="1" lang="en-GB" altLang="zh-TW" sz="1800"/>
              </a:p>
            </p:txBody>
          </p:sp>
        </p:grpSp>
        <p:sp>
          <p:nvSpPr>
            <p:cNvPr id="6" name="Line 10"/>
            <p:cNvSpPr>
              <a:spLocks noChangeShapeType="1"/>
            </p:cNvSpPr>
            <p:nvPr/>
          </p:nvSpPr>
          <p:spPr bwMode="auto">
            <a:xfrm>
              <a:off x="3109" y="966"/>
              <a:ext cx="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11"/>
            <p:cNvSpPr txBox="1">
              <a:spLocks noChangeArrowheads="1"/>
            </p:cNvSpPr>
            <p:nvPr/>
          </p:nvSpPr>
          <p:spPr bwMode="auto">
            <a:xfrm>
              <a:off x="3139" y="666"/>
              <a:ext cx="303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 dirty="0"/>
                <a:t>F</a:t>
              </a:r>
              <a:r>
                <a:rPr kumimoji="1" lang="en-GB" altLang="zh-TW" sz="1800" baseline="-25000" dirty="0"/>
                <a:t>in</a:t>
              </a:r>
              <a:endParaRPr kumimoji="1" lang="en-GB" altLang="zh-TW" sz="1800" dirty="0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3139" y="1027"/>
              <a:ext cx="32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H</a:t>
              </a:r>
              <a:r>
                <a:rPr kumimoji="1" lang="en-GB" altLang="zh-TW" sz="1800" baseline="-25000"/>
                <a:t>in</a:t>
              </a:r>
              <a:endParaRPr kumimoji="1" lang="en-GB" altLang="zh-TW" sz="1800"/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>
              <a:off x="5077" y="966"/>
              <a:ext cx="58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14"/>
            <p:cNvSpPr txBox="1">
              <a:spLocks noChangeArrowheads="1"/>
            </p:cNvSpPr>
            <p:nvPr/>
          </p:nvSpPr>
          <p:spPr bwMode="auto">
            <a:xfrm>
              <a:off x="5083" y="666"/>
              <a:ext cx="36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F</a:t>
              </a:r>
              <a:r>
                <a:rPr kumimoji="1" lang="en-GB" altLang="zh-TW" sz="1800" baseline="-25000"/>
                <a:t>out</a:t>
              </a:r>
              <a:endParaRPr kumimoji="1" lang="en-GB" altLang="zh-TW" sz="1800"/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5083" y="1027"/>
              <a:ext cx="385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kumimoji="1" lang="en-GB" altLang="zh-TW" sz="1800"/>
                <a:t>H</a:t>
              </a:r>
              <a:r>
                <a:rPr kumimoji="1" lang="en-GB" altLang="zh-TW" sz="1800" baseline="-25000"/>
                <a:t>out</a:t>
              </a:r>
              <a:endParaRPr kumimoji="1" lang="en-GB" altLang="zh-TW" sz="1800"/>
            </a:p>
          </p:txBody>
        </p:sp>
      </p:grp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45306" y="3402013"/>
          <a:ext cx="8053388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5" name="Equation" r:id="rId4" imgW="7505640" imgH="711000" progId="Equation.DSMT4">
                  <p:embed/>
                </p:oleObj>
              </mc:Choice>
              <mc:Fallback>
                <p:oleObj name="Equation" r:id="rId4" imgW="7505640" imgH="711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" y="3402013"/>
                        <a:ext cx="8053388" cy="822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" name="Group 31"/>
          <p:cNvGrpSpPr/>
          <p:nvPr/>
        </p:nvGrpSpPr>
        <p:grpSpPr>
          <a:xfrm>
            <a:off x="0" y="4343400"/>
            <a:ext cx="8915400" cy="1200329"/>
            <a:chOff x="0" y="4343400"/>
            <a:chExt cx="8915400" cy="1200329"/>
          </a:xfrm>
        </p:grpSpPr>
        <p:sp>
          <p:nvSpPr>
            <p:cNvPr id="17" name="Text Box 21"/>
            <p:cNvSpPr txBox="1">
              <a:spLocks noChangeArrowheads="1"/>
            </p:cNvSpPr>
            <p:nvPr/>
          </p:nvSpPr>
          <p:spPr bwMode="auto">
            <a:xfrm>
              <a:off x="1752600" y="4343400"/>
              <a:ext cx="15240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dirty="0" smtClean="0"/>
                <a:t>rate </a:t>
              </a:r>
              <a:r>
                <a:rPr kumimoji="1" lang="en-GB" altLang="zh-TW" dirty="0"/>
                <a:t>of </a:t>
              </a:r>
              <a:r>
                <a:rPr kumimoji="1" lang="en-GB" altLang="zh-TW" dirty="0" smtClean="0"/>
                <a:t>heat flow from surroundings to system</a:t>
              </a:r>
              <a:endParaRPr kumimoji="1" lang="en-GB" altLang="zh-TW" dirty="0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0" y="4343400"/>
              <a:ext cx="155575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1800" dirty="0"/>
                <a:t>Rate of accumulation of energy in </a:t>
              </a:r>
              <a:r>
                <a:rPr kumimoji="1" lang="en-GB" altLang="zh-TW" sz="1800" dirty="0" smtClean="0"/>
                <a:t>system</a:t>
              </a:r>
              <a:endParaRPr kumimoji="1" lang="en-GB" altLang="zh-TW" sz="1800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447800" y="4743509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=</a:t>
              </a:r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3505200" y="4343400"/>
              <a:ext cx="1598611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1800" dirty="0"/>
                <a:t>Rate of work done by </a:t>
              </a:r>
              <a:r>
                <a:rPr kumimoji="1" lang="en-GB" altLang="zh-TW" sz="1800" dirty="0" smtClean="0"/>
                <a:t>system </a:t>
              </a:r>
              <a:r>
                <a:rPr kumimoji="1" lang="en-GB" altLang="zh-TW" sz="1800" dirty="0"/>
                <a:t>on </a:t>
              </a:r>
              <a:r>
                <a:rPr kumimoji="1" lang="en-GB" altLang="zh-TW" sz="1800" dirty="0" smtClean="0"/>
                <a:t>surroundings</a:t>
              </a:r>
              <a:endParaRPr kumimoji="1" lang="en-GB" altLang="zh-TW" sz="18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231222" y="4743509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-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84852" y="4743509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+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5181600" y="4343400"/>
              <a:ext cx="17526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1800" dirty="0"/>
                <a:t>Rate of energy added to </a:t>
              </a:r>
              <a:r>
                <a:rPr kumimoji="1" lang="en-GB" altLang="zh-TW" sz="1800" dirty="0" smtClean="0"/>
                <a:t>system </a:t>
              </a:r>
              <a:r>
                <a:rPr kumimoji="1" lang="en-GB" altLang="zh-TW" sz="1800" dirty="0"/>
                <a:t>by mass </a:t>
              </a:r>
              <a:r>
                <a:rPr kumimoji="1" lang="en-GB" altLang="zh-TW" sz="1800" dirty="0" smtClean="0"/>
                <a:t>flow in</a:t>
              </a:r>
              <a:endParaRPr kumimoji="1" lang="en-GB" altLang="zh-TW" sz="18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858000" y="4743509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-</a:t>
              </a:r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7162800" y="4343400"/>
              <a:ext cx="1752600" cy="1200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/>
              <a:r>
                <a:rPr kumimoji="1" lang="en-GB" altLang="zh-TW" sz="1800" dirty="0"/>
                <a:t>Rate of energy </a:t>
              </a:r>
              <a:r>
                <a:rPr kumimoji="1" lang="en-GB" altLang="zh-TW" sz="1800" dirty="0" smtClean="0"/>
                <a:t>leaving system </a:t>
              </a:r>
              <a:r>
                <a:rPr kumimoji="1" lang="en-GB" altLang="zh-TW" sz="1800" dirty="0"/>
                <a:t>by mass </a:t>
              </a:r>
              <a:r>
                <a:rPr kumimoji="1" lang="en-GB" altLang="zh-TW" sz="1800" dirty="0" smtClean="0"/>
                <a:t>flow out</a:t>
              </a:r>
              <a:endParaRPr kumimoji="1" lang="en-GB" altLang="zh-TW" sz="1800" dirty="0"/>
            </a:p>
          </p:txBody>
        </p:sp>
      </p:grpSp>
      <p:sp>
        <p:nvSpPr>
          <p:cNvPr id="29" name="Oval 28"/>
          <p:cNvSpPr/>
          <p:nvPr/>
        </p:nvSpPr>
        <p:spPr>
          <a:xfrm>
            <a:off x="381000" y="3276600"/>
            <a:ext cx="1066800" cy="10668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1189567" y="5867400"/>
          <a:ext cx="2641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6" name="Equation" r:id="rId6" imgW="2641320" imgH="660240" progId="Equation.DSMT4">
                  <p:embed/>
                </p:oleObj>
              </mc:Choice>
              <mc:Fallback>
                <p:oleObj name="Equation" r:id="rId6" imgW="264132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567" y="5867400"/>
                        <a:ext cx="2641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865500"/>
              </p:ext>
            </p:extLst>
          </p:nvPr>
        </p:nvGraphicFramePr>
        <p:xfrm>
          <a:off x="4953000" y="5842000"/>
          <a:ext cx="29337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67" name="Equation" r:id="rId8" imgW="2933640" imgH="660240" progId="Equation.DSMT4">
                  <p:embed/>
                </p:oleObj>
              </mc:Choice>
              <mc:Fallback>
                <p:oleObj name="Equation" r:id="rId8" imgW="2933640" imgH="660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842000"/>
                        <a:ext cx="29337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28600" y="1219200"/>
            <a:ext cx="5307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Goal: develop EB for unsteady state reactor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800600" y="5791200"/>
            <a:ext cx="3238500" cy="762000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1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Site Balance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914400"/>
            <a:ext cx="8915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4813" indent="-404813"/>
            <a:r>
              <a:rPr lang="en-US" sz="2000" dirty="0" smtClean="0"/>
              <a:t>C</a:t>
            </a:r>
            <a:r>
              <a:rPr lang="en-US" sz="2000" baseline="-25000" dirty="0" smtClean="0"/>
              <a:t>t</a:t>
            </a:r>
            <a:r>
              <a:rPr lang="en-US" sz="2000" dirty="0" smtClean="0"/>
              <a:t>: Total number of active sites per unit mass of catalyst divided by Avogadro’s # (mol/g</a:t>
            </a:r>
            <a:r>
              <a:rPr lang="en-US" sz="2000" dirty="0" smtClean="0">
                <a:latin typeface="Arial"/>
                <a:cs typeface="Arial"/>
              </a:rPr>
              <a:t> cat)</a:t>
            </a:r>
            <a:endParaRPr lang="en-US" sz="2000" dirty="0" smtClean="0"/>
          </a:p>
          <a:p>
            <a:pPr marL="404813" indent="-404813"/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v</a:t>
            </a:r>
            <a:r>
              <a:rPr lang="en-US" sz="2000" dirty="0" smtClean="0"/>
              <a:t>: Number of vacant sites per unit mass of catalyst divided by Avogadro’s #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00400" y="5695890"/>
            <a:ext cx="25844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baseline="-25000" dirty="0" smtClean="0"/>
              <a:t>t</a:t>
            </a:r>
            <a:r>
              <a:rPr lang="en-US" sz="2000" dirty="0" smtClean="0"/>
              <a:t> = </a:t>
            </a:r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v</a:t>
            </a:r>
            <a:r>
              <a:rPr lang="en-US" sz="2000" dirty="0" smtClean="0"/>
              <a:t> + C</a:t>
            </a:r>
            <a:r>
              <a:rPr lang="en-US" sz="2000" baseline="-25000" dirty="0" smtClean="0"/>
              <a:t>A</a:t>
            </a:r>
            <a:r>
              <a:rPr lang="en-US" sz="2000" baseline="-25000" dirty="0" smtClean="0">
                <a:latin typeface="Arial"/>
                <a:cs typeface="Arial"/>
              </a:rPr>
              <a:t>·S</a:t>
            </a:r>
            <a:r>
              <a:rPr lang="en-US" sz="2000" dirty="0" smtClean="0">
                <a:latin typeface="Arial"/>
                <a:cs typeface="Arial"/>
              </a:rPr>
              <a:t> + C</a:t>
            </a:r>
            <a:r>
              <a:rPr lang="en-US" sz="2000" baseline="-25000" dirty="0" smtClean="0">
                <a:latin typeface="Arial"/>
                <a:cs typeface="Arial"/>
              </a:rPr>
              <a:t>B·S</a:t>
            </a:r>
            <a:endParaRPr lang="en-US" sz="2000" dirty="0" smtClean="0"/>
          </a:p>
        </p:txBody>
      </p:sp>
      <p:grpSp>
        <p:nvGrpSpPr>
          <p:cNvPr id="19" name="Group 18"/>
          <p:cNvGrpSpPr/>
          <p:nvPr/>
        </p:nvGrpSpPr>
        <p:grpSpPr>
          <a:xfrm>
            <a:off x="685800" y="3159529"/>
            <a:ext cx="7848600" cy="574271"/>
            <a:chOff x="685800" y="3769129"/>
            <a:chExt cx="7848600" cy="574271"/>
          </a:xfrm>
        </p:grpSpPr>
        <p:sp>
          <p:nvSpPr>
            <p:cNvPr id="7" name="Isosceles Triangle 6"/>
            <p:cNvSpPr/>
            <p:nvPr/>
          </p:nvSpPr>
          <p:spPr>
            <a:xfrm>
              <a:off x="12496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85800" y="3962400"/>
              <a:ext cx="7848600" cy="381000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bg1"/>
                  </a:solidFill>
                </a:rPr>
                <a:t>Surface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65201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75742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23037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Isosceles Triangle 11"/>
            <p:cNvSpPr/>
            <p:nvPr/>
          </p:nvSpPr>
          <p:spPr>
            <a:xfrm>
              <a:off x="33578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44119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Isosceles Triangle 13"/>
            <p:cNvSpPr/>
            <p:nvPr/>
          </p:nvSpPr>
          <p:spPr>
            <a:xfrm>
              <a:off x="5466080" y="3769129"/>
              <a:ext cx="274320" cy="18288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6" name="Straight Arrow Connector 15"/>
          <p:cNvCxnSpPr/>
          <p:nvPr/>
        </p:nvCxnSpPr>
        <p:spPr>
          <a:xfrm rot="16200000" flipH="1">
            <a:off x="1028700" y="2933700"/>
            <a:ext cx="381000" cy="152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62001" y="2195946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Vacant active site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275609" y="2694710"/>
            <a:ext cx="356188" cy="448600"/>
            <a:chOff x="2275609" y="3304310"/>
            <a:chExt cx="356188" cy="448600"/>
          </a:xfrm>
        </p:grpSpPr>
        <p:sp>
          <p:nvSpPr>
            <p:cNvPr id="20" name="TextBox 19"/>
            <p:cNvSpPr txBox="1"/>
            <p:nvPr/>
          </p:nvSpPr>
          <p:spPr>
            <a:xfrm>
              <a:off x="2275609" y="330431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A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 rot="5400000" flipH="1">
              <a:off x="2352645" y="3667155"/>
              <a:ext cx="171510" cy="0"/>
            </a:xfrm>
            <a:prstGeom prst="line">
              <a:avLst/>
            </a:prstGeom>
            <a:ln w="28575">
              <a:solidFill>
                <a:srgbClr val="00206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2549237" y="2057400"/>
            <a:ext cx="1981200" cy="1142999"/>
            <a:chOff x="2549237" y="2667000"/>
            <a:chExt cx="1981200" cy="1142999"/>
          </a:xfrm>
        </p:grpSpPr>
        <p:cxnSp>
          <p:nvCxnSpPr>
            <p:cNvPr id="24" name="Straight Arrow Connector 23"/>
            <p:cNvCxnSpPr/>
            <p:nvPr/>
          </p:nvCxnSpPr>
          <p:spPr>
            <a:xfrm rot="10800000" flipV="1">
              <a:off x="2549237" y="3020942"/>
              <a:ext cx="228600" cy="78905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701637" y="2667000"/>
              <a:ext cx="1828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Active site occupied by A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430982" y="2732809"/>
            <a:ext cx="356188" cy="448600"/>
            <a:chOff x="2275609" y="3304310"/>
            <a:chExt cx="356188" cy="448600"/>
          </a:xfrm>
        </p:grpSpPr>
        <p:sp>
          <p:nvSpPr>
            <p:cNvPr id="30" name="TextBox 29"/>
            <p:cNvSpPr txBox="1"/>
            <p:nvPr/>
          </p:nvSpPr>
          <p:spPr>
            <a:xfrm>
              <a:off x="2275609" y="330431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</a:t>
              </a:r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5400000" flipH="1">
              <a:off x="2352645" y="3667155"/>
              <a:ext cx="171510" cy="0"/>
            </a:xfrm>
            <a:prstGeom prst="line">
              <a:avLst/>
            </a:prstGeom>
            <a:ln w="28575">
              <a:solidFill>
                <a:srgbClr val="00206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5683827" y="2102427"/>
            <a:ext cx="1981200" cy="1142999"/>
            <a:chOff x="2549237" y="2667000"/>
            <a:chExt cx="1981200" cy="1142999"/>
          </a:xfrm>
        </p:grpSpPr>
        <p:cxnSp>
          <p:nvCxnSpPr>
            <p:cNvPr id="34" name="Straight Arrow Connector 33"/>
            <p:cNvCxnSpPr/>
            <p:nvPr/>
          </p:nvCxnSpPr>
          <p:spPr>
            <a:xfrm rot="10800000" flipV="1">
              <a:off x="2549237" y="3020942"/>
              <a:ext cx="228600" cy="78905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2701637" y="2667000"/>
              <a:ext cx="18288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/>
                <a:t>Active site occupied by B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2438400" y="5314890"/>
            <a:ext cx="1667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Site balance: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57200" y="4585854"/>
            <a:ext cx="8229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In the absence of catalyst deactivation, assume the total number of active sites remains constant: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38451" y="6153090"/>
            <a:ext cx="9067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We will use the site balance equation to put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v</a:t>
            </a:r>
            <a:r>
              <a:rPr lang="en-US" sz="2000" dirty="0" smtClean="0">
                <a:solidFill>
                  <a:srgbClr val="0000FF"/>
                </a:solidFill>
              </a:rPr>
              <a:t> in terms of measurable species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07713" y="3976254"/>
            <a:ext cx="82028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v</a:t>
            </a:r>
            <a:r>
              <a:rPr lang="en-US" sz="2000" dirty="0" smtClean="0"/>
              <a:t> is not measurable, but the total number of sites C</a:t>
            </a:r>
            <a:r>
              <a:rPr lang="en-US" sz="2000" baseline="-25000" dirty="0" smtClean="0"/>
              <a:t>t</a:t>
            </a:r>
            <a:r>
              <a:rPr lang="en-US" sz="2000" dirty="0" smtClean="0"/>
              <a:t> can be measured</a:t>
            </a:r>
          </a:p>
        </p:txBody>
      </p:sp>
    </p:spTree>
    <p:extLst>
      <p:ext uri="{BB962C8B-B14F-4D97-AF65-F5344CB8AC3E}">
        <p14:creationId xmlns:p14="http://schemas.microsoft.com/office/powerpoint/2010/main" val="344944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6" grpId="0"/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Langmuir Isotherm Adsorption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920690"/>
            <a:ext cx="5638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Adsorption of carbon monoxide onto a surface: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91200" y="914400"/>
            <a:ext cx="20858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 + S </a:t>
            </a:r>
            <a:r>
              <a:rPr lang="en-US" sz="2000" dirty="0" smtClean="0">
                <a:latin typeface="Meiryo"/>
                <a:ea typeface="Meiryo"/>
              </a:rPr>
              <a:t>⇌ </a:t>
            </a:r>
            <a:r>
              <a:rPr lang="en-US" sz="2000" dirty="0" smtClean="0">
                <a:ea typeface="Meiryo"/>
              </a:rPr>
              <a:t>CO</a:t>
            </a:r>
            <a:r>
              <a:rPr lang="en-US" sz="2000" dirty="0" smtClean="0">
                <a:latin typeface="Arial"/>
                <a:ea typeface="Meiryo"/>
                <a:cs typeface="Arial"/>
              </a:rPr>
              <a:t>·S</a:t>
            </a:r>
            <a:endParaRPr lang="en-US" sz="2000" dirty="0" smtClean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0314943"/>
              </p:ext>
            </p:extLst>
          </p:nvPr>
        </p:nvGraphicFramePr>
        <p:xfrm>
          <a:off x="533400" y="1524000"/>
          <a:ext cx="3048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0" name="Equation" r:id="rId3" imgW="3047760" imgH="330120" progId="Equation.DSMT4">
                  <p:embed/>
                </p:oleObj>
              </mc:Choice>
              <mc:Fallback>
                <p:oleObj name="Equation" r:id="rId3" imgW="30477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4000"/>
                        <a:ext cx="3048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483532"/>
              </p:ext>
            </p:extLst>
          </p:nvPr>
        </p:nvGraphicFramePr>
        <p:xfrm>
          <a:off x="3952875" y="1244600"/>
          <a:ext cx="3289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1" name="Equation" r:id="rId5" imgW="3288960" imgH="736560" progId="Equation.DSMT4">
                  <p:embed/>
                </p:oleObj>
              </mc:Choice>
              <mc:Fallback>
                <p:oleObj name="Equation" r:id="rId5" imgW="32889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1244600"/>
                        <a:ext cx="3289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287227"/>
              </p:ext>
            </p:extLst>
          </p:nvPr>
        </p:nvGraphicFramePr>
        <p:xfrm>
          <a:off x="7613650" y="1282700"/>
          <a:ext cx="1117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2" name="Equation" r:id="rId7" imgW="1117440" imgH="685800" progId="Equation.DSMT4">
                  <p:embed/>
                </p:oleObj>
              </mc:Choice>
              <mc:Fallback>
                <p:oleObj name="Equation" r:id="rId7" imgW="1117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3650" y="1282700"/>
                        <a:ext cx="1117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387519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Put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v</a:t>
            </a:r>
            <a:r>
              <a:rPr lang="en-US" sz="2000" dirty="0" smtClean="0">
                <a:solidFill>
                  <a:srgbClr val="0000FF"/>
                </a:solidFill>
              </a:rPr>
              <a:t> in terms of C</a:t>
            </a:r>
            <a:r>
              <a:rPr lang="en-US" sz="2000" baseline="-25000" dirty="0" smtClean="0">
                <a:solidFill>
                  <a:srgbClr val="0000FF"/>
                </a:solidFill>
              </a:rPr>
              <a:t>t</a:t>
            </a:r>
            <a:r>
              <a:rPr lang="en-US" sz="2000" dirty="0" smtClean="0">
                <a:solidFill>
                  <a:srgbClr val="0000FF"/>
                </a:solidFill>
              </a:rPr>
              <a:t> using the site balance; only CO can absorb on the surface: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601317"/>
              </p:ext>
            </p:extLst>
          </p:nvPr>
        </p:nvGraphicFramePr>
        <p:xfrm>
          <a:off x="457200" y="4395894"/>
          <a:ext cx="1803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3" name="Equation" r:id="rId9" imgW="1803240" imgH="330120" progId="Equation.DSMT4">
                  <p:embed/>
                </p:oleObj>
              </mc:Choice>
              <mc:Fallback>
                <p:oleObj name="Equation" r:id="rId9" imgW="18032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95894"/>
                        <a:ext cx="1803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71600" y="2584390"/>
            <a:ext cx="27061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At equilibrium, </a:t>
            </a:r>
            <a:r>
              <a:rPr lang="en-US" sz="2000" dirty="0" err="1" smtClean="0"/>
              <a:t>r</a:t>
            </a:r>
            <a:r>
              <a:rPr lang="en-US" sz="2000" baseline="-25000" dirty="0" err="1" smtClean="0"/>
              <a:t>AD</a:t>
            </a:r>
            <a:r>
              <a:rPr lang="en-US" sz="2000" dirty="0" smtClean="0"/>
              <a:t> = 0:</a:t>
            </a:r>
          </a:p>
        </p:txBody>
      </p:sp>
      <p:graphicFrame>
        <p:nvGraphicFramePr>
          <p:cNvPr id="337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795712"/>
              </p:ext>
            </p:extLst>
          </p:nvPr>
        </p:nvGraphicFramePr>
        <p:xfrm>
          <a:off x="4216400" y="2400300"/>
          <a:ext cx="33909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4" name="Equation" r:id="rId11" imgW="3390840" imgH="736560" progId="Equation.DSMT4">
                  <p:embed/>
                </p:oleObj>
              </mc:Choice>
              <mc:Fallback>
                <p:oleObj name="Equation" r:id="rId11" imgW="33908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00300"/>
                        <a:ext cx="33909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65771" y="1981200"/>
            <a:ext cx="85988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Determine the concentration of CO adsorbed on the surface at equilibrium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90600" y="3124200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Rearrange &amp; solve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CO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37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882508"/>
              </p:ext>
            </p:extLst>
          </p:nvPr>
        </p:nvGraphicFramePr>
        <p:xfrm>
          <a:off x="3194050" y="3175000"/>
          <a:ext cx="2057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5" name="Equation" r:id="rId13" imgW="2057400" imgH="685800" progId="Equation.DSMT4">
                  <p:embed/>
                </p:oleObj>
              </mc:Choice>
              <mc:Fallback>
                <p:oleObj name="Equation" r:id="rId13" imgW="20574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3175000"/>
                        <a:ext cx="2057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978831"/>
              </p:ext>
            </p:extLst>
          </p:nvPr>
        </p:nvGraphicFramePr>
        <p:xfrm>
          <a:off x="2514600" y="4421294"/>
          <a:ext cx="212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6" name="Equation" r:id="rId15" imgW="2120760" imgH="330120" progId="Equation.DSMT4">
                  <p:embed/>
                </p:oleObj>
              </mc:Choice>
              <mc:Fallback>
                <p:oleObj name="Equation" r:id="rId15" imgW="21207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21294"/>
                        <a:ext cx="212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724400" y="4383194"/>
            <a:ext cx="4237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Insert into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r>
              <a:rPr lang="en-US" sz="2000" dirty="0" smtClean="0">
                <a:solidFill>
                  <a:srgbClr val="0000FF"/>
                </a:solidFill>
              </a:rPr>
              <a:t>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CO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from 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rxn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rate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38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9237548"/>
              </p:ext>
            </p:extLst>
          </p:nvPr>
        </p:nvGraphicFramePr>
        <p:xfrm>
          <a:off x="800100" y="4906520"/>
          <a:ext cx="205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7" name="Equation" r:id="rId17" imgW="2057400" imgH="330120" progId="Equation.DSMT4">
                  <p:embed/>
                </p:oleObj>
              </mc:Choice>
              <mc:Fallback>
                <p:oleObj name="Equation" r:id="rId17" imgW="20574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4906520"/>
                        <a:ext cx="2057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388431"/>
              </p:ext>
            </p:extLst>
          </p:nvPr>
        </p:nvGraphicFramePr>
        <p:xfrm>
          <a:off x="2990850" y="4893820"/>
          <a:ext cx="3517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8" name="Equation" r:id="rId19" imgW="3517560" imgH="355320" progId="Equation.DSMT4">
                  <p:embed/>
                </p:oleObj>
              </mc:Choice>
              <mc:Fallback>
                <p:oleObj name="Equation" r:id="rId19" imgW="3517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0850" y="4893820"/>
                        <a:ext cx="35179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6584950" y="4855720"/>
            <a:ext cx="18806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CO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338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841912"/>
              </p:ext>
            </p:extLst>
          </p:nvPr>
        </p:nvGraphicFramePr>
        <p:xfrm>
          <a:off x="508000" y="5431816"/>
          <a:ext cx="4013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89" name="Equation" r:id="rId21" imgW="4012920" imgH="330120" progId="Equation.DSMT4">
                  <p:embed/>
                </p:oleObj>
              </mc:Choice>
              <mc:Fallback>
                <p:oleObj name="Equation" r:id="rId21" imgW="40129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5431816"/>
                        <a:ext cx="4013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157103"/>
              </p:ext>
            </p:extLst>
          </p:nvPr>
        </p:nvGraphicFramePr>
        <p:xfrm>
          <a:off x="4641850" y="5457216"/>
          <a:ext cx="4025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90" name="Equation" r:id="rId23" imgW="4025880" imgH="330120" progId="Equation.DSMT4">
                  <p:embed/>
                </p:oleObj>
              </mc:Choice>
              <mc:Fallback>
                <p:oleObj name="Equation" r:id="rId23" imgW="40258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5457216"/>
                        <a:ext cx="4025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3424118"/>
              </p:ext>
            </p:extLst>
          </p:nvPr>
        </p:nvGraphicFramePr>
        <p:xfrm>
          <a:off x="1130300" y="5873344"/>
          <a:ext cx="2451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91" name="Equation" r:id="rId25" imgW="2450880" imgH="698400" progId="Equation.DSMT4">
                  <p:embed/>
                </p:oleObj>
              </mc:Choice>
              <mc:Fallback>
                <p:oleObj name="Equation" r:id="rId25" imgW="24508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5873344"/>
                        <a:ext cx="2451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657600" y="5898744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Concentration of CO adsorbed on surface </a:t>
            </a:r>
            <a:r>
              <a:rPr lang="en-US" sz="2000" dirty="0" err="1" smtClean="0">
                <a:solidFill>
                  <a:srgbClr val="7030A0"/>
                </a:solidFill>
              </a:rPr>
              <a:t>vs</a:t>
            </a:r>
            <a:r>
              <a:rPr lang="en-US" sz="2000" dirty="0" smtClean="0">
                <a:solidFill>
                  <a:srgbClr val="7030A0"/>
                </a:solidFill>
              </a:rPr>
              <a:t> P</a:t>
            </a:r>
            <a:r>
              <a:rPr lang="en-US" sz="2000" baseline="-25000" dirty="0" smtClean="0">
                <a:solidFill>
                  <a:srgbClr val="7030A0"/>
                </a:solidFill>
              </a:rPr>
              <a:t>CO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→ Langmuir Isotherm</a:t>
            </a:r>
            <a:endParaRPr lang="en-US" sz="2000" dirty="0" smtClean="0">
              <a:solidFill>
                <a:srgbClr val="7030A0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356041"/>
              </p:ext>
            </p:extLst>
          </p:nvPr>
        </p:nvGraphicFramePr>
        <p:xfrm>
          <a:off x="5492750" y="3302000"/>
          <a:ext cx="237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792" name="Equation" r:id="rId27" imgW="2374560" imgH="330120" progId="Equation.DSMT4">
                  <p:embed/>
                </p:oleObj>
              </mc:Choice>
              <mc:Fallback>
                <p:oleObj name="Equation" r:id="rId27" imgW="237456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3302000"/>
                        <a:ext cx="237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67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2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20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20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3" grpId="0"/>
      <p:bldP spid="17" grpId="0"/>
      <p:bldP spid="20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Reaction Step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1600" y="828472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After the molecule is adsorbed onto the surface, it can react by a few different mechanisms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1455904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en-US" sz="2000" dirty="0" smtClean="0"/>
              <a:t>1. Singe site mechanism: Only the site to which the reactant is absorbed is involved in the reaction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093064"/>
            <a:ext cx="5261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</a:t>
            </a:r>
          </a:p>
          <a:p>
            <a:pPr algn="ctr"/>
            <a:r>
              <a:rPr lang="en-US" sz="2000" dirty="0" smtClean="0"/>
              <a:t>I</a:t>
            </a:r>
          </a:p>
          <a:p>
            <a:pPr algn="ctr"/>
            <a:r>
              <a:rPr lang="en-US" sz="2000" dirty="0" smtClean="0"/>
              <a:t>-S-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0600" y="2486764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1447800" y="2093064"/>
            <a:ext cx="52610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B</a:t>
            </a:r>
          </a:p>
          <a:p>
            <a:pPr algn="ctr"/>
            <a:r>
              <a:rPr lang="en-US" sz="2000" dirty="0" smtClean="0"/>
              <a:t>I</a:t>
            </a:r>
          </a:p>
          <a:p>
            <a:pPr algn="ctr"/>
            <a:r>
              <a:rPr lang="en-US" sz="2000" dirty="0" smtClean="0"/>
              <a:t>-S-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2220064"/>
            <a:ext cx="14558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B·S</a:t>
            </a:r>
            <a:endParaRPr lang="en-US" sz="2000" dirty="0" smtClean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275893"/>
              </p:ext>
            </p:extLst>
          </p:nvPr>
        </p:nvGraphicFramePr>
        <p:xfrm>
          <a:off x="4127500" y="2016864"/>
          <a:ext cx="2387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4" name="Equation" r:id="rId3" imgW="2387520" imgH="761760" progId="Equation.DSMT4">
                  <p:embed/>
                </p:oleObj>
              </mc:Choice>
              <mc:Fallback>
                <p:oleObj name="Equation" r:id="rId3" imgW="23875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2016864"/>
                        <a:ext cx="23876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734828"/>
              </p:ext>
            </p:extLst>
          </p:nvPr>
        </p:nvGraphicFramePr>
        <p:xfrm>
          <a:off x="6718300" y="2061314"/>
          <a:ext cx="1879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5" name="Equation" r:id="rId5" imgW="1879560" imgH="698400" progId="Equation.DSMT4">
                  <p:embed/>
                </p:oleObj>
              </mc:Choice>
              <mc:Fallback>
                <p:oleObj name="Equation" r:id="rId5" imgW="1879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2061314"/>
                        <a:ext cx="1879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3131298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en-US" sz="2000" dirty="0" smtClean="0"/>
              <a:t>2. Dual site mechanism: Adsorbed reactant interacts with another vacant site to form the product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2006" y="3810000"/>
            <a:ext cx="95410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A</a:t>
            </a:r>
          </a:p>
          <a:p>
            <a:pPr algn="ctr"/>
            <a:r>
              <a:rPr lang="en-US" sz="2000" dirty="0" smtClean="0"/>
              <a:t>I</a:t>
            </a:r>
          </a:p>
          <a:p>
            <a:pPr algn="ctr"/>
            <a:r>
              <a:rPr lang="en-US" sz="2000" dirty="0" smtClean="0"/>
              <a:t>-S-S-S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92906" y="4262068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133600" y="3810000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B</a:t>
            </a:r>
          </a:p>
          <a:p>
            <a:pPr algn="ctr"/>
            <a:r>
              <a:rPr lang="en-US" sz="2000" dirty="0" smtClean="0"/>
              <a:t>       I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05200" y="3505200"/>
            <a:ext cx="2355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+ 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cs typeface="Arial"/>
              </a:rPr>
              <a:t>S</a:t>
            </a:r>
            <a:r>
              <a:rPr lang="en-US" sz="2000" i="1" baseline="-25000" dirty="0" smtClean="0">
                <a:cs typeface="Arial"/>
              </a:rPr>
              <a:t> </a:t>
            </a:r>
            <a:r>
              <a:rPr lang="en-US" sz="2000" i="1" dirty="0" smtClean="0">
                <a:cs typeface="Arial"/>
              </a:rPr>
              <a:t>+ </a:t>
            </a:r>
            <a:r>
              <a:rPr lang="en-US" sz="2000" dirty="0" smtClean="0">
                <a:ea typeface="Meiryo"/>
                <a:cs typeface="Arial"/>
              </a:rPr>
              <a:t>B·S</a:t>
            </a:r>
            <a:endParaRPr lang="en-US" sz="2000" dirty="0" smtClean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3688027"/>
              </p:ext>
            </p:extLst>
          </p:nvPr>
        </p:nvGraphicFramePr>
        <p:xfrm>
          <a:off x="3448318" y="3936663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6" name="Equation" r:id="rId7" imgW="2997000" imgH="761760" progId="Equation.DSMT4">
                  <p:embed/>
                </p:oleObj>
              </mc:Choice>
              <mc:Fallback>
                <p:oleObj name="Equation" r:id="rId7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318" y="3936663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Arc 17"/>
          <p:cNvSpPr/>
          <p:nvPr/>
        </p:nvSpPr>
        <p:spPr>
          <a:xfrm>
            <a:off x="1211906" y="4042859"/>
            <a:ext cx="292100" cy="762000"/>
          </a:xfrm>
          <a:prstGeom prst="arc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724400" y="2778864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000" dirty="0" err="1" smtClean="0">
                <a:solidFill>
                  <a:srgbClr val="006600"/>
                </a:solidFill>
                <a:cs typeface="Times New Roman" pitchFamily="18" charset="0"/>
              </a:rPr>
              <a:t>a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648718" y="4139863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000" dirty="0" err="1" smtClean="0">
                <a:solidFill>
                  <a:srgbClr val="006600"/>
                </a:solidFill>
                <a:cs typeface="Times New Roman" pitchFamily="18" charset="0"/>
              </a:rPr>
              <a:t>b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9700" y="4761688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2100" indent="-292100"/>
            <a:r>
              <a:rPr lang="en-US" sz="2000" dirty="0" smtClean="0"/>
              <a:t>3. </a:t>
            </a:r>
            <a:r>
              <a:rPr lang="en-US" sz="2000" dirty="0" err="1" smtClean="0"/>
              <a:t>Eley-Rideal</a:t>
            </a:r>
            <a:r>
              <a:rPr lang="en-US" sz="2000" dirty="0" smtClean="0"/>
              <a:t> mechanism: reaction between adsorbed reactant and a molecule in the gas phase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37406" y="5972309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2514600" y="5537537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C</a:t>
            </a:r>
          </a:p>
          <a:p>
            <a:pPr algn="ctr"/>
            <a:r>
              <a:rPr lang="en-US" sz="2000" dirty="0" smtClean="0"/>
              <a:t>       I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06800" y="5162490"/>
            <a:ext cx="2230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+ B(g)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C·S</a:t>
            </a:r>
            <a:endParaRPr lang="en-US" sz="2000" dirty="0" smtClean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472152"/>
              </p:ext>
            </p:extLst>
          </p:nvPr>
        </p:nvGraphicFramePr>
        <p:xfrm>
          <a:off x="3778518" y="5625288"/>
          <a:ext cx="2667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357" name="Equation" r:id="rId9" imgW="2666880" imgH="761760" progId="Equation.DSMT4">
                  <p:embed/>
                </p:oleObj>
              </mc:Choice>
              <mc:Fallback>
                <p:oleObj name="Equation" r:id="rId9" imgW="26668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518" y="5625288"/>
                        <a:ext cx="2667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648718" y="5828488"/>
            <a:ext cx="15808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err="1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en-US" sz="2000" dirty="0" err="1" smtClean="0">
                <a:solidFill>
                  <a:srgbClr val="006600"/>
                </a:solidFill>
                <a:cs typeface="Times New Roman" pitchFamily="18" charset="0"/>
              </a:rPr>
              <a:t>c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09600" y="5383988"/>
            <a:ext cx="1531014" cy="1181100"/>
            <a:chOff x="152400" y="5676900"/>
            <a:chExt cx="1531014" cy="1181100"/>
          </a:xfrm>
        </p:grpSpPr>
        <p:sp>
          <p:nvSpPr>
            <p:cNvPr id="22" name="TextBox 21"/>
            <p:cNvSpPr txBox="1"/>
            <p:nvPr/>
          </p:nvSpPr>
          <p:spPr>
            <a:xfrm>
              <a:off x="729306" y="5842337"/>
              <a:ext cx="954108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A</a:t>
              </a:r>
            </a:p>
            <a:p>
              <a:pPr algn="ctr"/>
              <a:r>
                <a:rPr lang="en-US" sz="2000" dirty="0" smtClean="0"/>
                <a:t>I</a:t>
              </a:r>
            </a:p>
            <a:p>
              <a:pPr algn="ctr"/>
              <a:r>
                <a:rPr lang="en-US" sz="2000" dirty="0" smtClean="0"/>
                <a:t>-S-S-S</a:t>
              </a:r>
            </a:p>
          </p:txBody>
        </p:sp>
        <p:sp>
          <p:nvSpPr>
            <p:cNvPr id="27" name="Arc 26"/>
            <p:cNvSpPr/>
            <p:nvPr/>
          </p:nvSpPr>
          <p:spPr>
            <a:xfrm>
              <a:off x="355600" y="5676900"/>
              <a:ext cx="825500" cy="533400"/>
            </a:xfrm>
            <a:prstGeom prst="arc">
              <a:avLst>
                <a:gd name="adj1" fmla="val 12657825"/>
                <a:gd name="adj2" fmla="val 0"/>
              </a:avLst>
            </a:prstGeom>
            <a:ln w="190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52400" y="579120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576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8" grpId="0" animBg="1"/>
      <p:bldP spid="19" grpId="0"/>
      <p:bldP spid="20" grpId="0"/>
      <p:bldP spid="21" grpId="0"/>
      <p:bldP spid="23" grpId="0"/>
      <p:bldP spid="24" grpId="0"/>
      <p:bldP spid="25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Desorption Step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01612" y="990600"/>
            <a:ext cx="4940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Products are desorbed into the gas phase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49300" y="1949390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C</a:t>
            </a:r>
          </a:p>
          <a:p>
            <a:pPr algn="ctr"/>
            <a:r>
              <a:rPr lang="en-US" sz="2000" dirty="0" smtClean="0"/>
              <a:t>       I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1800" y="22541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eiryo"/>
                <a:ea typeface="Meiryo"/>
              </a:rPr>
              <a:t>⇌</a:t>
            </a:r>
            <a:endParaRPr lang="en-US" sz="20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072433" y="1949390"/>
            <a:ext cx="10390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       C</a:t>
            </a:r>
          </a:p>
          <a:p>
            <a:pPr algn="ctr"/>
            <a:r>
              <a:rPr lang="en-US" sz="2000" dirty="0" smtClean="0"/>
              <a:t>        </a:t>
            </a:r>
          </a:p>
          <a:p>
            <a:pPr algn="ctr"/>
            <a:r>
              <a:rPr lang="en-US" sz="2000" dirty="0" smtClean="0"/>
              <a:t>-S-S-S-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27859" y="1542990"/>
            <a:ext cx="1688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</a:t>
            </a:r>
            <a:r>
              <a:rPr lang="en-US" sz="2000" dirty="0" smtClean="0">
                <a:latin typeface="Arial"/>
                <a:cs typeface="Arial"/>
              </a:rPr>
              <a:t>·S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C + S</a:t>
            </a:r>
            <a:endParaRPr lang="en-US" sz="2000" dirty="0" smtClean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3263900" y="2012890"/>
          <a:ext cx="26670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28" name="Equation" r:id="rId3" imgW="2666880" imgH="812520" progId="Equation.DSMT4">
                  <p:embed/>
                </p:oleObj>
              </mc:Choice>
              <mc:Fallback>
                <p:oleObj name="Equation" r:id="rId3" imgW="2666880" imgH="812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012890"/>
                        <a:ext cx="2667000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6223000" y="2070040"/>
          <a:ext cx="2070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29" name="Equation" r:id="rId5" imgW="2070000" imgH="685800" progId="Equation.DSMT4">
                  <p:embed/>
                </p:oleObj>
              </mc:Choice>
              <mc:Fallback>
                <p:oleObj name="Equation" r:id="rId5" imgW="20700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0" y="2070040"/>
                        <a:ext cx="2070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873500" y="2800290"/>
            <a:ext cx="15231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endParaRPr lang="en-US" sz="2000" dirty="0" smtClean="0">
              <a:solidFill>
                <a:srgbClr val="006600"/>
              </a:solidFill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9937" y="3274976"/>
            <a:ext cx="7584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Note that the desorption of C is the reverse of the adsorption of C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0139679"/>
              </p:ext>
            </p:extLst>
          </p:nvPr>
        </p:nvGraphicFramePr>
        <p:xfrm>
          <a:off x="3873500" y="3713825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30" name="Equation" r:id="rId7" imgW="1396800" imgH="355320" progId="Equation.DSMT4">
                  <p:embed/>
                </p:oleObj>
              </mc:Choice>
              <mc:Fallback>
                <p:oleObj name="Equation" r:id="rId7" imgW="13968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3713825"/>
                        <a:ext cx="1397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09600" y="4108164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Also the desorption equilibrium constant K</a:t>
            </a:r>
            <a:r>
              <a:rPr lang="en-US" sz="2000" baseline="-25000" dirty="0" smtClean="0"/>
              <a:t>D,C</a:t>
            </a:r>
            <a:r>
              <a:rPr lang="en-US" sz="2000" dirty="0" smtClean="0"/>
              <a:t> is the reciprocal of the adsorption equilibrium constant K</a:t>
            </a:r>
            <a:r>
              <a:rPr lang="en-US" sz="2000" baseline="-25000" dirty="0" smtClean="0"/>
              <a:t>C</a:t>
            </a:r>
            <a:endParaRPr lang="en-US" sz="2000" dirty="0" smtClean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472755"/>
              </p:ext>
            </p:extLst>
          </p:nvPr>
        </p:nvGraphicFramePr>
        <p:xfrm>
          <a:off x="3975100" y="4854789"/>
          <a:ext cx="1193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31" name="Equation" r:id="rId9" imgW="1193760" imgH="685800" progId="Equation.DSMT4">
                  <p:embed/>
                </p:oleObj>
              </mc:Choice>
              <mc:Fallback>
                <p:oleObj name="Equation" r:id="rId9" imgW="11937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4854789"/>
                        <a:ext cx="1193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277698"/>
              </p:ext>
            </p:extLst>
          </p:nvPr>
        </p:nvGraphicFramePr>
        <p:xfrm>
          <a:off x="3124200" y="6018176"/>
          <a:ext cx="289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32" name="Equation" r:id="rId11" imgW="2895480" imgH="368280" progId="Equation.DSMT4">
                  <p:embed/>
                </p:oleObj>
              </mc:Choice>
              <mc:Fallback>
                <p:oleObj name="Equation" r:id="rId11" imgW="28954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6018176"/>
                        <a:ext cx="28956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19875" y="5579328"/>
            <a:ext cx="85042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Substituting 1/K</a:t>
            </a:r>
            <a:r>
              <a:rPr lang="en-US" sz="2000" baseline="-25000" dirty="0" smtClean="0"/>
              <a:t>C</a:t>
            </a:r>
            <a:r>
              <a:rPr lang="en-US" sz="2000" dirty="0" smtClean="0"/>
              <a:t> for K</a:t>
            </a:r>
            <a:r>
              <a:rPr lang="en-US" sz="2000" baseline="-25000" dirty="0" smtClean="0"/>
              <a:t>D,C</a:t>
            </a:r>
            <a:r>
              <a:rPr lang="en-US" sz="2000" dirty="0" smtClean="0"/>
              <a:t> in the rate equation for product desorption gives:</a:t>
            </a:r>
          </a:p>
        </p:txBody>
      </p:sp>
    </p:spTree>
    <p:extLst>
      <p:ext uri="{BB962C8B-B14F-4D97-AF65-F5344CB8AC3E}">
        <p14:creationId xmlns:p14="http://schemas.microsoft.com/office/powerpoint/2010/main" val="238270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Derive a Rate Law for Catalytic </a:t>
            </a:r>
            <a:r>
              <a:rPr lang="en-US" dirty="0" err="1" smtClean="0"/>
              <a:t>Rxn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906780"/>
            <a:ext cx="8839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000" dirty="0" smtClean="0"/>
              <a:t>Postulate catalytic mechanism, and then derive the rate law for that mechanism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Assume pseudo-steady state hypothesis (rate of adsorption =  rate of surface reaction = rate of desorption) 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No accumulation of species on the surface or near interface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Each species adsorbed on the surface is a reactive intermediate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6600"/>
                </a:solidFill>
              </a:rPr>
              <a:t>Net rate of formation of species </a:t>
            </a:r>
            <a:r>
              <a:rPr lang="en-US" sz="2000" dirty="0" err="1" smtClean="0">
                <a:solidFill>
                  <a:srgbClr val="006600"/>
                </a:solidFill>
              </a:rPr>
              <a:t>i</a:t>
            </a:r>
            <a:r>
              <a:rPr lang="en-US" sz="2000" dirty="0" smtClean="0">
                <a:solidFill>
                  <a:srgbClr val="006600"/>
                </a:solidFill>
              </a:rPr>
              <a:t> adsorbed on the surface is 0, </a:t>
            </a:r>
            <a:r>
              <a:rPr lang="en-US" sz="2000" dirty="0" err="1" smtClean="0">
                <a:solidFill>
                  <a:srgbClr val="0066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6600"/>
                </a:solidFill>
              </a:rPr>
              <a:t>i</a:t>
            </a:r>
            <a:r>
              <a:rPr lang="en-US" sz="2000" baseline="-25000" dirty="0" err="1" smtClean="0">
                <a:solidFill>
                  <a:srgbClr val="006600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6600"/>
                </a:solidFill>
                <a:latin typeface="Arial"/>
                <a:cs typeface="Arial"/>
              </a:rPr>
              <a:t>=0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One step is usually rate-limiting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If the rate-limiting step could be sped up, the entire </a:t>
            </a:r>
            <a:r>
              <a:rPr lang="en-US" sz="2000" dirty="0" err="1" smtClean="0">
                <a:solidFill>
                  <a:schemeClr val="accent5">
                    <a:lumMod val="50000"/>
                  </a:schemeClr>
                </a:solidFill>
              </a:rPr>
              <a:t>rxn</a:t>
            </a: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 would be faster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accent5">
                    <a:lumMod val="50000"/>
                  </a:schemeClr>
                </a:solidFill>
              </a:rPr>
              <a:t>Although reactions involve all 7 steps, (for chapter 10) only adsorption, surface reaction, or desorption will be rate limiting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2000" b="1" dirty="0" smtClean="0">
                <a:solidFill>
                  <a:srgbClr val="C00000"/>
                </a:solidFill>
              </a:rPr>
              <a:t>The surface reaction step is rate limiting ~70% of the time!</a:t>
            </a:r>
          </a:p>
          <a:p>
            <a:pPr marL="228600" lvl="1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Steps to derive the rate law</a:t>
            </a:r>
          </a:p>
          <a:p>
            <a:pPr marL="685800" lvl="2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Select among types of adsorption, surface reaction, and desorption</a:t>
            </a:r>
          </a:p>
          <a:p>
            <a:pPr marL="685800" lvl="2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Write rate laws for each individual step, </a:t>
            </a:r>
            <a:r>
              <a:rPr lang="en-US" sz="2000" u="sng" dirty="0" smtClean="0">
                <a:solidFill>
                  <a:srgbClr val="7030A0"/>
                </a:solidFill>
              </a:rPr>
              <a:t>assuming all are reversible</a:t>
            </a:r>
          </a:p>
          <a:p>
            <a:pPr marL="685800" lvl="2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Postulate which step is rate limiting</a:t>
            </a:r>
          </a:p>
          <a:p>
            <a:pPr marL="685800" lvl="2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7030A0"/>
                </a:solidFill>
              </a:rPr>
              <a:t>Use non-rate-limiting steps to eliminate the surface concentration terms that cannot be measured</a:t>
            </a:r>
          </a:p>
        </p:txBody>
      </p:sp>
    </p:spTree>
    <p:extLst>
      <p:ext uri="{BB962C8B-B14F-4D97-AF65-F5344CB8AC3E}">
        <p14:creationId xmlns:p14="http://schemas.microsoft.com/office/powerpoint/2010/main" val="180817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5092700" y="485914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7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85914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37368" y="689114"/>
            <a:ext cx="1751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268" y="1527194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89968" y="676414"/>
            <a:ext cx="1973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A(g) + S </a:t>
            </a:r>
            <a:r>
              <a:rPr lang="en-US" sz="2000" dirty="0" smtClean="0">
                <a:latin typeface="Meiryo"/>
                <a:ea typeface="Meiryo"/>
              </a:rPr>
              <a:t>⇌ A</a:t>
            </a:r>
            <a:r>
              <a:rPr lang="en-US" sz="2000" dirty="0" smtClean="0">
                <a:latin typeface="Arial"/>
                <a:ea typeface="Meiryo"/>
                <a:cs typeface="Arial"/>
              </a:rPr>
              <a:t>·S</a:t>
            </a:r>
            <a:endParaRPr lang="en-US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902668" y="1533604"/>
            <a:ext cx="2355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+ 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cs typeface="Arial"/>
              </a:rPr>
              <a:t>S</a:t>
            </a:r>
            <a:r>
              <a:rPr lang="en-US" sz="2000" i="1" baseline="-25000" dirty="0" smtClean="0">
                <a:cs typeface="Arial"/>
              </a:rPr>
              <a:t> </a:t>
            </a:r>
            <a:r>
              <a:rPr lang="en-US" sz="2000" i="1" dirty="0" smtClean="0">
                <a:cs typeface="Arial"/>
              </a:rPr>
              <a:t>+ </a:t>
            </a:r>
            <a:r>
              <a:rPr lang="en-US" sz="2000" dirty="0" smtClean="0">
                <a:ea typeface="Meiryo"/>
                <a:cs typeface="Arial"/>
              </a:rPr>
              <a:t>B·S</a:t>
            </a:r>
            <a:endParaRPr lang="en-US" sz="2000" dirty="0" smtClean="0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5410200" y="1324114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8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324114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08771" y="2333704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1000" y="2333704"/>
            <a:ext cx="1688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r>
              <a:rPr lang="en-US" sz="2000" dirty="0" smtClean="0">
                <a:latin typeface="Arial"/>
                <a:cs typeface="Arial"/>
              </a:rPr>
              <a:t>·S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B + S</a:t>
            </a:r>
            <a:endParaRPr lang="en-US" sz="2000" dirty="0" smtClean="0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838700" y="2124214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9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124214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1" y="3084255"/>
            <a:ext cx="8915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We need to select one of these 3 reactions as the rate limiting step, then derive the corresponding rate equation, and see if this rate </a:t>
            </a:r>
            <a:r>
              <a:rPr lang="en-US" sz="2000" dirty="0" err="1" smtClean="0">
                <a:solidFill>
                  <a:srgbClr val="7030A0"/>
                </a:solidFill>
              </a:rPr>
              <a:t>eq</a:t>
            </a:r>
            <a:r>
              <a:rPr lang="en-US" sz="2000" dirty="0" smtClean="0">
                <a:solidFill>
                  <a:srgbClr val="7030A0"/>
                </a:solidFill>
              </a:rPr>
              <a:t> matches experimental data.  </a:t>
            </a:r>
            <a:r>
              <a:rPr lang="en-US" sz="2000" dirty="0" smtClean="0">
                <a:solidFill>
                  <a:srgbClr val="0000FF"/>
                </a:solidFill>
              </a:rPr>
              <a:t>Which step is the most logical to start with? </a:t>
            </a: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Adsorption</a:t>
            </a:r>
          </a:p>
          <a:p>
            <a:pPr marL="457200" indent="-457200"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Surface reaction</a:t>
            </a:r>
          </a:p>
          <a:p>
            <a:pPr marL="457200" indent="-457200"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Desorption</a:t>
            </a:r>
          </a:p>
          <a:p>
            <a:pPr marL="457200" indent="-457200"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None of the above</a:t>
            </a:r>
          </a:p>
          <a:p>
            <a:pPr marL="457200" indent="-457200">
              <a:buAutoNum type="alphaLcParenR"/>
            </a:pPr>
            <a:r>
              <a:rPr lang="en-US" sz="2000" dirty="0" smtClean="0">
                <a:solidFill>
                  <a:srgbClr val="7030A0"/>
                </a:solidFill>
              </a:rPr>
              <a:t>Any of these would be “logical” - they all have equal probability of being the rate limiting step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1" y="4343400"/>
            <a:ext cx="2514599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51935" y="6019800"/>
            <a:ext cx="84401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The surface </a:t>
            </a:r>
            <a:r>
              <a:rPr lang="en-US" sz="2400" dirty="0">
                <a:solidFill>
                  <a:srgbClr val="C00000"/>
                </a:solidFill>
              </a:rPr>
              <a:t>reaction </a:t>
            </a:r>
            <a:r>
              <a:rPr lang="en-US" sz="2400" dirty="0" smtClean="0">
                <a:solidFill>
                  <a:srgbClr val="C00000"/>
                </a:solidFill>
              </a:rPr>
              <a:t>step as is </a:t>
            </a:r>
            <a:r>
              <a:rPr lang="en-US" sz="2400" dirty="0">
                <a:solidFill>
                  <a:srgbClr val="C00000"/>
                </a:solidFill>
              </a:rPr>
              <a:t>rate limiting </a:t>
            </a:r>
            <a:r>
              <a:rPr lang="en-US" sz="2400" dirty="0" smtClean="0">
                <a:solidFill>
                  <a:srgbClr val="C00000"/>
                </a:solidFill>
              </a:rPr>
              <a:t>~</a:t>
            </a:r>
            <a:r>
              <a:rPr lang="en-US" sz="2400" dirty="0">
                <a:solidFill>
                  <a:srgbClr val="C00000"/>
                </a:solidFill>
              </a:rPr>
              <a:t>70% of the </a:t>
            </a:r>
            <a:r>
              <a:rPr lang="en-US" sz="2400" dirty="0" smtClean="0">
                <a:solidFill>
                  <a:srgbClr val="C00000"/>
                </a:solidFill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59057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" grpId="0" animBg="1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389200"/>
              </p:ext>
            </p:extLst>
          </p:nvPr>
        </p:nvGraphicFramePr>
        <p:xfrm>
          <a:off x="5092700" y="485914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6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85914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37368" y="689114"/>
            <a:ext cx="1751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268" y="1527194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89968" y="676414"/>
            <a:ext cx="1973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A(g) + S </a:t>
            </a:r>
            <a:r>
              <a:rPr lang="en-US" sz="2000" dirty="0" smtClean="0">
                <a:latin typeface="Meiryo"/>
                <a:ea typeface="Meiryo"/>
              </a:rPr>
              <a:t>⇌ A</a:t>
            </a:r>
            <a:r>
              <a:rPr lang="en-US" sz="2000" dirty="0" smtClean="0">
                <a:latin typeface="Arial"/>
                <a:ea typeface="Meiryo"/>
                <a:cs typeface="Arial"/>
              </a:rPr>
              <a:t>·S</a:t>
            </a:r>
            <a:endParaRPr lang="en-US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902668" y="1533604"/>
            <a:ext cx="2355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</a:t>
            </a:r>
            <a:r>
              <a:rPr lang="en-US" sz="2000" dirty="0" smtClean="0">
                <a:latin typeface="Arial"/>
                <a:cs typeface="Arial"/>
              </a:rPr>
              <a:t>·S + 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cs typeface="Arial"/>
              </a:rPr>
              <a:t>S</a:t>
            </a:r>
            <a:r>
              <a:rPr lang="en-US" sz="2000" i="1" baseline="-25000" dirty="0" smtClean="0">
                <a:cs typeface="Arial"/>
              </a:rPr>
              <a:t> </a:t>
            </a:r>
            <a:r>
              <a:rPr lang="en-US" sz="2000" i="1" dirty="0" smtClean="0">
                <a:cs typeface="Arial"/>
              </a:rPr>
              <a:t>+ </a:t>
            </a:r>
            <a:r>
              <a:rPr lang="en-US" sz="2000" dirty="0" smtClean="0">
                <a:ea typeface="Meiryo"/>
                <a:cs typeface="Arial"/>
              </a:rPr>
              <a:t>B·S</a:t>
            </a:r>
            <a:endParaRPr lang="en-US" sz="2000" dirty="0" smtClean="0"/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3844"/>
              </p:ext>
            </p:extLst>
          </p:nvPr>
        </p:nvGraphicFramePr>
        <p:xfrm>
          <a:off x="5410200" y="1324114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7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1324114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08771" y="2333704"/>
            <a:ext cx="1779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21000" y="2333704"/>
            <a:ext cx="1688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</a:t>
            </a:r>
            <a:r>
              <a:rPr lang="en-US" sz="2000" dirty="0" smtClean="0">
                <a:latin typeface="Arial"/>
                <a:cs typeface="Arial"/>
              </a:rPr>
              <a:t>·S </a:t>
            </a:r>
            <a:r>
              <a:rPr lang="en-US" sz="2000" dirty="0" smtClean="0">
                <a:latin typeface="Meiryo"/>
                <a:ea typeface="Meiryo"/>
                <a:cs typeface="Arial"/>
              </a:rPr>
              <a:t>⇌ </a:t>
            </a:r>
            <a:r>
              <a:rPr lang="en-US" sz="2000" dirty="0" smtClean="0">
                <a:ea typeface="Meiryo"/>
                <a:cs typeface="Arial"/>
              </a:rPr>
              <a:t>B + S</a:t>
            </a:r>
            <a:endParaRPr lang="en-US" sz="2000" dirty="0" smtClean="0"/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3540464"/>
              </p:ext>
            </p:extLst>
          </p:nvPr>
        </p:nvGraphicFramePr>
        <p:xfrm>
          <a:off x="4838700" y="2124214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8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2124214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1" y="2895600"/>
            <a:ext cx="891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Derive the rate equation for when the surface reaction is rate limiting (true ~70% of the time)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4572000"/>
            <a:ext cx="8686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For surface reaction-limited mechanisms, </a:t>
            </a:r>
            <a:r>
              <a:rPr lang="en-US" sz="2000" dirty="0" err="1" smtClean="0">
                <a:solidFill>
                  <a:srgbClr val="FF000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S</a:t>
            </a:r>
            <a:r>
              <a:rPr lang="en-US" sz="2000" dirty="0" smtClean="0">
                <a:solidFill>
                  <a:srgbClr val="FF0000"/>
                </a:solidFill>
              </a:rPr>
              <a:t> is small and k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and </a:t>
            </a:r>
            <a:r>
              <a:rPr lang="en-US" sz="2000" dirty="0" err="1" smtClean="0">
                <a:solidFill>
                  <a:srgbClr val="FF000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 are relatively large  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Therefore </a:t>
            </a:r>
            <a:r>
              <a:rPr lang="en-US" sz="2000" dirty="0" err="1" smtClean="0">
                <a:solidFill>
                  <a:srgbClr val="FF00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AD</a:t>
            </a:r>
            <a:r>
              <a:rPr lang="en-US" sz="2000" dirty="0" smtClean="0">
                <a:solidFill>
                  <a:srgbClr val="FF0000"/>
                </a:solidFill>
              </a:rPr>
              <a:t>/k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and </a:t>
            </a:r>
            <a:r>
              <a:rPr lang="en-US" sz="2000" dirty="0" err="1" smtClean="0">
                <a:solidFill>
                  <a:srgbClr val="FF00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 are very small, and can be approximated as equal to zero  </a:t>
            </a:r>
            <a:endParaRPr lang="en-US" sz="2000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2692400" y="3352800"/>
          <a:ext cx="375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9" name="Equation" r:id="rId9" imgW="3759120" imgH="761760" progId="Equation.DSMT4">
                  <p:embed/>
                </p:oleObj>
              </mc:Choice>
              <mc:Fallback>
                <p:oleObj name="Equation" r:id="rId9" imgW="37591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3352800"/>
                        <a:ext cx="3759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28600" y="4165600"/>
            <a:ext cx="877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1.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  <a:latin typeface="Arial"/>
                <a:cs typeface="Arial"/>
              </a:rPr>
              <a:t>v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, and C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B·S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need to be expressed in terms of measurable quantities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8600" y="5867400"/>
            <a:ext cx="8686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indent="-292100"/>
            <a:r>
              <a:rPr lang="en-US" sz="2000" dirty="0" smtClean="0">
                <a:solidFill>
                  <a:srgbClr val="0000FF"/>
                </a:solidFill>
              </a:rPr>
              <a:t>2. Use this relationship to eliminate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 and C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B·S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 from their respective rate equations and the site balance to eliminate C</a:t>
            </a:r>
            <a:r>
              <a:rPr lang="en-US" sz="2000" i="1" baseline="-25000" dirty="0" smtClean="0">
                <a:solidFill>
                  <a:srgbClr val="0000FF"/>
                </a:solidFill>
                <a:cs typeface="Arial"/>
              </a:rPr>
              <a:t>V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83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52400" y="990600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6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988" y="5334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387" y="53340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24200" y="990600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7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90600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41639" y="457200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477000" y="990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8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90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71501" y="1946414"/>
            <a:ext cx="4190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Derive the rate equation for when the surface reaction is rate limiting</a:t>
            </a: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4749800" y="1905000"/>
          <a:ext cx="375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9" name="Equation" r:id="rId9" imgW="3759120" imgH="761760" progId="Equation.DSMT4">
                  <p:embed/>
                </p:oleObj>
              </mc:Choice>
              <mc:Fallback>
                <p:oleObj name="Equation" r:id="rId9" imgW="37591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1905000"/>
                        <a:ext cx="3759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228600" y="2743200"/>
            <a:ext cx="8686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Use </a:t>
            </a:r>
            <a:r>
              <a:rPr lang="en-US" sz="2000" dirty="0" err="1" smtClean="0">
                <a:solidFill>
                  <a:srgbClr val="FF00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AD</a:t>
            </a:r>
            <a:r>
              <a:rPr lang="en-US" sz="2000" dirty="0" smtClean="0">
                <a:solidFill>
                  <a:srgbClr val="FF0000"/>
                </a:solidFill>
              </a:rPr>
              <a:t>/k</a:t>
            </a:r>
            <a:r>
              <a:rPr lang="en-US" sz="2000" baseline="-25000" dirty="0" smtClean="0">
                <a:solidFill>
                  <a:srgbClr val="FF0000"/>
                </a:solidFill>
              </a:rPr>
              <a:t>A</a:t>
            </a:r>
            <a:r>
              <a:rPr lang="en-US" sz="2000" dirty="0" smtClean="0">
                <a:solidFill>
                  <a:srgbClr val="FF0000"/>
                </a:solidFill>
              </a:rPr>
              <a:t> =0 and </a:t>
            </a:r>
            <a:r>
              <a:rPr lang="en-US" sz="2000" dirty="0" err="1" smtClean="0">
                <a:solidFill>
                  <a:srgbClr val="FF00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/</a:t>
            </a:r>
            <a:r>
              <a:rPr lang="en-US" sz="2000" dirty="0" err="1" smtClean="0">
                <a:solidFill>
                  <a:srgbClr val="FF000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FF0000"/>
                </a:solidFill>
              </a:rPr>
              <a:t>D</a:t>
            </a:r>
            <a:r>
              <a:rPr lang="en-US" sz="2000" dirty="0" smtClean="0">
                <a:solidFill>
                  <a:srgbClr val="FF0000"/>
                </a:solidFill>
              </a:rPr>
              <a:t> =0</a:t>
            </a:r>
            <a:r>
              <a:rPr lang="en-US" sz="2000" dirty="0" smtClean="0">
                <a:solidFill>
                  <a:srgbClr val="0000FF"/>
                </a:solidFill>
              </a:rPr>
              <a:t> to eliminate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 and C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B·S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 from their respective rate equations and the site balance to eliminate C</a:t>
            </a:r>
            <a:r>
              <a:rPr lang="en-US" sz="2000" i="1" baseline="-25000" dirty="0" smtClean="0">
                <a:solidFill>
                  <a:srgbClr val="0000FF"/>
                </a:solidFill>
                <a:cs typeface="Arial"/>
              </a:rPr>
              <a:t>V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4200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550374"/>
              </p:ext>
            </p:extLst>
          </p:nvPr>
        </p:nvGraphicFramePr>
        <p:xfrm>
          <a:off x="4953000" y="3495472"/>
          <a:ext cx="2667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0" name="Equation" r:id="rId11" imgW="2666880" imgH="736560" progId="Equation.DSMT4">
                  <p:embed/>
                </p:oleObj>
              </mc:Choice>
              <mc:Fallback>
                <p:oleObj name="Equation" r:id="rId11" imgW="26668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495472"/>
                        <a:ext cx="26670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173691"/>
              </p:ext>
            </p:extLst>
          </p:nvPr>
        </p:nvGraphicFramePr>
        <p:xfrm>
          <a:off x="615950" y="4333672"/>
          <a:ext cx="2844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1" name="Equation" r:id="rId13" imgW="2844720" imgH="685800" progId="Equation.DSMT4">
                  <p:embed/>
                </p:oleObj>
              </mc:Choice>
              <mc:Fallback>
                <p:oleObj name="Equation" r:id="rId13" imgW="28447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333672"/>
                        <a:ext cx="2844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798897"/>
              </p:ext>
            </p:extLst>
          </p:nvPr>
        </p:nvGraphicFramePr>
        <p:xfrm>
          <a:off x="4076700" y="4257472"/>
          <a:ext cx="1765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2" name="Equation" r:id="rId15" imgW="1765080" imgH="685800" progId="Equation.DSMT4">
                  <p:embed/>
                </p:oleObj>
              </mc:Choice>
              <mc:Fallback>
                <p:oleObj name="Equation" r:id="rId15" imgW="17650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4257472"/>
                        <a:ext cx="17653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6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527216"/>
              </p:ext>
            </p:extLst>
          </p:nvPr>
        </p:nvGraphicFramePr>
        <p:xfrm>
          <a:off x="6457950" y="4409872"/>
          <a:ext cx="2070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3" name="Equation" r:id="rId17" imgW="2070000" imgH="330120" progId="Equation.DSMT4">
                  <p:embed/>
                </p:oleObj>
              </mc:Choice>
              <mc:Fallback>
                <p:oleObj name="Equation" r:id="rId17" imgW="20700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4409872"/>
                        <a:ext cx="2070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62175"/>
              </p:ext>
            </p:extLst>
          </p:nvPr>
        </p:nvGraphicFramePr>
        <p:xfrm>
          <a:off x="5105400" y="5181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4" name="Equation" r:id="rId19" imgW="2438280" imgH="736560" progId="Equation.DSMT4">
                  <p:embed/>
                </p:oleObj>
              </mc:Choice>
              <mc:Fallback>
                <p:oleObj name="Equation" r:id="rId19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181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4166786"/>
              </p:ext>
            </p:extLst>
          </p:nvPr>
        </p:nvGraphicFramePr>
        <p:xfrm>
          <a:off x="1752600" y="5867400"/>
          <a:ext cx="2705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5" name="Equation" r:id="rId20" imgW="2705040" imgH="685800" progId="Equation.DSMT4">
                  <p:embed/>
                </p:oleObj>
              </mc:Choice>
              <mc:Fallback>
                <p:oleObj name="Equation" r:id="rId20" imgW="27050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867400"/>
                        <a:ext cx="2705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3511847"/>
              </p:ext>
            </p:extLst>
          </p:nvPr>
        </p:nvGraphicFramePr>
        <p:xfrm>
          <a:off x="5219700" y="5867400"/>
          <a:ext cx="1714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6" name="Equation" r:id="rId22" imgW="1714320" imgH="685800" progId="Equation.DSMT4">
                  <p:embed/>
                </p:oleObj>
              </mc:Choice>
              <mc:Fallback>
                <p:oleObj name="Equation" r:id="rId22" imgW="17143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5867400"/>
                        <a:ext cx="17145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219200" y="3508172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Use 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AD</a:t>
            </a:r>
            <a:r>
              <a:rPr lang="en-US" sz="2000" dirty="0" smtClean="0">
                <a:solidFill>
                  <a:srgbClr val="0000FF"/>
                </a:solidFill>
              </a:rPr>
              <a:t>/k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 =0 &amp; 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AD</a:t>
            </a:r>
            <a:r>
              <a:rPr lang="en-US" sz="2000" dirty="0" smtClean="0">
                <a:solidFill>
                  <a:srgbClr val="0000FF"/>
                </a:solidFill>
              </a:rPr>
              <a:t> equation to solve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219200" y="5181600"/>
            <a:ext cx="3352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Use 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 =0 &amp; </a:t>
            </a:r>
            <a:r>
              <a:rPr lang="en-US" sz="2000" dirty="0" err="1" smtClean="0">
                <a:solidFill>
                  <a:srgbClr val="0000FF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 equation to solve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34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42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52400" y="990600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2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988" y="5334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387" y="53340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24200" y="990600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3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90600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41639" y="457200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477000" y="990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4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90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1" y="175260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Derive the rate equation for when the surface reaction is rate limiting</a:t>
            </a: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742282"/>
              </p:ext>
            </p:extLst>
          </p:nvPr>
        </p:nvGraphicFramePr>
        <p:xfrm>
          <a:off x="2692400" y="2209800"/>
          <a:ext cx="375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5" name="Equation" r:id="rId9" imgW="3759120" imgH="761760" progId="Equation.DSMT4">
                  <p:embed/>
                </p:oleObj>
              </mc:Choice>
              <mc:Fallback>
                <p:oleObj name="Equation" r:id="rId9" imgW="37591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209800"/>
                        <a:ext cx="3759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321932"/>
              </p:ext>
            </p:extLst>
          </p:nvPr>
        </p:nvGraphicFramePr>
        <p:xfrm>
          <a:off x="3810000" y="3266872"/>
          <a:ext cx="176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6" name="Equation" r:id="rId11" imgW="1765080" imgH="330120" progId="Equation.DSMT4">
                  <p:embed/>
                </p:oleObj>
              </mc:Choice>
              <mc:Fallback>
                <p:oleObj name="Equation" r:id="rId11" imgW="1765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266872"/>
                        <a:ext cx="1765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609600" y="3190672"/>
            <a:ext cx="304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baseline="-25000" dirty="0" err="1" smtClean="0">
                <a:solidFill>
                  <a:srgbClr val="FF0000"/>
                </a:solidFill>
              </a:rPr>
              <a:t>AD</a:t>
            </a:r>
            <a:r>
              <a:rPr lang="en-US" dirty="0" smtClean="0">
                <a:solidFill>
                  <a:srgbClr val="FF0000"/>
                </a:solidFill>
              </a:rPr>
              <a:t>/k</a:t>
            </a:r>
            <a:r>
              <a:rPr lang="en-US" baseline="-25000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rgbClr val="FF0000"/>
                </a:solidFill>
              </a:rPr>
              <a:t> =0 &amp; </a:t>
            </a:r>
            <a:r>
              <a:rPr lang="en-US" dirty="0" err="1" smtClean="0">
                <a:solidFill>
                  <a:srgbClr val="FF0000"/>
                </a:solidFill>
              </a:rPr>
              <a:t>r</a:t>
            </a:r>
            <a:r>
              <a:rPr lang="en-US" baseline="-25000" dirty="0" err="1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k</a:t>
            </a:r>
            <a:r>
              <a:rPr lang="en-US" baseline="-25000" dirty="0" err="1" smtClean="0">
                <a:solidFill>
                  <a:srgbClr val="FF0000"/>
                </a:solidFill>
              </a:rPr>
              <a:t>D</a:t>
            </a:r>
            <a:r>
              <a:rPr lang="en-US" dirty="0" smtClean="0">
                <a:solidFill>
                  <a:srgbClr val="FF0000"/>
                </a:solidFill>
              </a:rPr>
              <a:t> =0</a:t>
            </a:r>
            <a:endParaRPr lang="en-US" dirty="0"/>
          </a:p>
        </p:txBody>
      </p:sp>
      <p:graphicFrame>
        <p:nvGraphicFramePr>
          <p:cNvPr id="4199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034697"/>
              </p:ext>
            </p:extLst>
          </p:nvPr>
        </p:nvGraphicFramePr>
        <p:xfrm>
          <a:off x="5943600" y="3000172"/>
          <a:ext cx="139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7" name="Equation" r:id="rId13" imgW="1396800" imgH="685800" progId="Equation.DSMT4">
                  <p:embed/>
                </p:oleObj>
              </mc:Choice>
              <mc:Fallback>
                <p:oleObj name="Equation" r:id="rId13" imgW="13968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000172"/>
                        <a:ext cx="1397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295400" y="3800272"/>
            <a:ext cx="3837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Use site balance to solve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V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667617"/>
              </p:ext>
            </p:extLst>
          </p:nvPr>
        </p:nvGraphicFramePr>
        <p:xfrm>
          <a:off x="5283200" y="3832082"/>
          <a:ext cx="2413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8" name="Equation" r:id="rId15" imgW="2412720" imgH="330120" progId="Equation.DSMT4">
                  <p:embed/>
                </p:oleObj>
              </mc:Choice>
              <mc:Fallback>
                <p:oleObj name="Equation" r:id="rId15" imgW="24127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200" y="3832082"/>
                        <a:ext cx="2413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2617636"/>
              </p:ext>
            </p:extLst>
          </p:nvPr>
        </p:nvGraphicFramePr>
        <p:xfrm>
          <a:off x="568103" y="4404464"/>
          <a:ext cx="2717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69" name="Equation" r:id="rId17" imgW="2717640" imgH="330120" progId="Equation.DSMT4">
                  <p:embed/>
                </p:oleObj>
              </mc:Choice>
              <mc:Fallback>
                <p:oleObj name="Equation" r:id="rId17" imgW="271764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103" y="4404464"/>
                        <a:ext cx="2717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378201" y="4302864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Make substitutions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&amp; C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B·S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, solve for 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  <a:latin typeface="Arial"/>
                <a:cs typeface="Arial"/>
              </a:rPr>
              <a:t>v</a:t>
            </a:r>
            <a:endParaRPr lang="en-US" sz="2000" i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199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937613"/>
              </p:ext>
            </p:extLst>
          </p:nvPr>
        </p:nvGraphicFramePr>
        <p:xfrm>
          <a:off x="1752600" y="4826536"/>
          <a:ext cx="3238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0" name="Equation" r:id="rId19" imgW="3238200" imgH="685800" progId="Equation.DSMT4">
                  <p:embed/>
                </p:oleObj>
              </mc:Choice>
              <mc:Fallback>
                <p:oleObj name="Equation" r:id="rId19" imgW="32382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826536"/>
                        <a:ext cx="32385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421317"/>
              </p:ext>
            </p:extLst>
          </p:nvPr>
        </p:nvGraphicFramePr>
        <p:xfrm>
          <a:off x="4959350" y="4826536"/>
          <a:ext cx="3225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1" name="Equation" r:id="rId21" imgW="3225600" imgH="685800" progId="Equation.DSMT4">
                  <p:embed/>
                </p:oleObj>
              </mc:Choice>
              <mc:Fallback>
                <p:oleObj name="Equation" r:id="rId21" imgW="32256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4826536"/>
                        <a:ext cx="3225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983289"/>
              </p:ext>
            </p:extLst>
          </p:nvPr>
        </p:nvGraphicFramePr>
        <p:xfrm>
          <a:off x="1460500" y="5580432"/>
          <a:ext cx="30353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2" name="Equation" r:id="rId23" imgW="3035160" imgH="736560" progId="Equation.DSMT4">
                  <p:embed/>
                </p:oleObj>
              </mc:Choice>
              <mc:Fallback>
                <p:oleObj name="Equation" r:id="rId23" imgW="30351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5580432"/>
                        <a:ext cx="30353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087950"/>
              </p:ext>
            </p:extLst>
          </p:nvPr>
        </p:nvGraphicFramePr>
        <p:xfrm>
          <a:off x="4743450" y="5593132"/>
          <a:ext cx="25400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873" name="Equation" r:id="rId25" imgW="2539800" imgH="1015920" progId="Equation.DSMT4">
                  <p:embed/>
                </p:oleObj>
              </mc:Choice>
              <mc:Fallback>
                <p:oleObj name="Equation" r:id="rId25" imgW="2539800" imgH="10159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450" y="5593132"/>
                        <a:ext cx="25400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1129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52400" y="990600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4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988" y="5334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387" y="53340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24200" y="990600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5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90600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41639" y="457200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477000" y="990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6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90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1" y="182880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Derive the rate equation for when the surface reaction is rate limiting</a:t>
            </a:r>
          </a:p>
        </p:txBody>
      </p:sp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858036" y="3124200"/>
          <a:ext cx="3759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7" name="Equation" r:id="rId9" imgW="3759120" imgH="761760" progId="Equation.DSMT4">
                  <p:embed/>
                </p:oleObj>
              </mc:Choice>
              <mc:Fallback>
                <p:oleObj name="Equation" r:id="rId9" imgW="37591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036" y="3124200"/>
                        <a:ext cx="3759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990600" y="2438400"/>
          <a:ext cx="176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8" name="Equation" r:id="rId11" imgW="1765080" imgH="330120" progId="Equation.DSMT4">
                  <p:embed/>
                </p:oleObj>
              </mc:Choice>
              <mc:Fallback>
                <p:oleObj name="Equation" r:id="rId11" imgW="17650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438400"/>
                        <a:ext cx="1765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5" name="Object 11"/>
          <p:cNvGraphicFramePr>
            <a:graphicFrameLocks noChangeAspect="1"/>
          </p:cNvGraphicFramePr>
          <p:nvPr/>
        </p:nvGraphicFramePr>
        <p:xfrm>
          <a:off x="3200400" y="2209800"/>
          <a:ext cx="139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29" name="Equation" r:id="rId13" imgW="1396800" imgH="685800" progId="Equation.DSMT4">
                  <p:embed/>
                </p:oleObj>
              </mc:Choice>
              <mc:Fallback>
                <p:oleObj name="Equation" r:id="rId13" imgW="13968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209800"/>
                        <a:ext cx="1397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02" name="Object 18"/>
          <p:cNvGraphicFramePr>
            <a:graphicFrameLocks noChangeAspect="1"/>
          </p:cNvGraphicFramePr>
          <p:nvPr/>
        </p:nvGraphicFramePr>
        <p:xfrm>
          <a:off x="5105400" y="2209800"/>
          <a:ext cx="2590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30" name="Equation" r:id="rId15" imgW="2590560" imgH="685800" progId="Equation.DSMT4">
                  <p:embed/>
                </p:oleObj>
              </mc:Choice>
              <mc:Fallback>
                <p:oleObj name="Equation" r:id="rId15" imgW="25905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09800"/>
                        <a:ext cx="2590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744236" y="3276600"/>
            <a:ext cx="33329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in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, C</a:t>
            </a:r>
            <a:r>
              <a:rPr lang="en-US" sz="2000" baseline="-25000" dirty="0" smtClean="0">
                <a:solidFill>
                  <a:srgbClr val="0000FF"/>
                </a:solidFill>
                <a:latin typeface="Arial"/>
                <a:cs typeface="Arial"/>
              </a:rPr>
              <a:t>B·S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, &amp;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  <a:latin typeface="Arial"/>
                <a:cs typeface="Arial"/>
              </a:rPr>
              <a:t>v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30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693039"/>
              </p:ext>
            </p:extLst>
          </p:nvPr>
        </p:nvGraphicFramePr>
        <p:xfrm>
          <a:off x="336550" y="3964024"/>
          <a:ext cx="8470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31" name="Equation" r:id="rId17" imgW="8470800" imgH="939600" progId="Equation.DSMT4">
                  <p:embed/>
                </p:oleObj>
              </mc:Choice>
              <mc:Fallback>
                <p:oleObj name="Equation" r:id="rId17" imgW="847080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" y="3964024"/>
                        <a:ext cx="84709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614752"/>
              </p:ext>
            </p:extLst>
          </p:nvPr>
        </p:nvGraphicFramePr>
        <p:xfrm>
          <a:off x="1530350" y="4891124"/>
          <a:ext cx="608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32" name="Equation" r:id="rId19" imgW="6083280" imgH="838080" progId="Equation.DSMT4">
                  <p:embed/>
                </p:oleObj>
              </mc:Choice>
              <mc:Fallback>
                <p:oleObj name="Equation" r:id="rId19" imgW="60832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0350" y="4891124"/>
                        <a:ext cx="608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781050" y="5830924"/>
            <a:ext cx="7581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This is the rate equation in terms of measurable species and rate constants for the mechanism given in the problem statement</a:t>
            </a:r>
          </a:p>
        </p:txBody>
      </p:sp>
    </p:spTree>
    <p:extLst>
      <p:ext uri="{BB962C8B-B14F-4D97-AF65-F5344CB8AC3E}">
        <p14:creationId xmlns:p14="http://schemas.microsoft.com/office/powerpoint/2010/main" val="88448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Simplified EB for Well-Mixed Reactors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5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594804"/>
              </p:ext>
            </p:extLst>
          </p:nvPr>
        </p:nvGraphicFramePr>
        <p:xfrm>
          <a:off x="3422650" y="3581400"/>
          <a:ext cx="52959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88" name="Equation" r:id="rId3" imgW="5295600" imgH="1371600" progId="Equation.DSMT4">
                  <p:embed/>
                </p:oleObj>
              </mc:Choice>
              <mc:Fallback>
                <p:oleObj name="Equation" r:id="rId3" imgW="52956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3581400"/>
                        <a:ext cx="52959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457200" y="3759369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Energy balance for unsteady state reactor with phase change:</a:t>
            </a:r>
          </a:p>
        </p:txBody>
      </p:sp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2991324"/>
              </p:ext>
            </p:extLst>
          </p:nvPr>
        </p:nvGraphicFramePr>
        <p:xfrm>
          <a:off x="3200400" y="5105400"/>
          <a:ext cx="5537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89" name="Equation" r:id="rId5" imgW="5537160" imgH="1371600" progId="Equation.DSMT4">
                  <p:embed/>
                </p:oleObj>
              </mc:Choice>
              <mc:Fallback>
                <p:oleObj name="Equation" r:id="rId5" imgW="553716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05400"/>
                        <a:ext cx="55372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04800" y="5334000"/>
            <a:ext cx="2819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Energy balance for unsteady state reactor </a:t>
            </a:r>
            <a:r>
              <a:rPr lang="en-US" sz="2000" u="sng" dirty="0" smtClean="0">
                <a:solidFill>
                  <a:srgbClr val="FF0000"/>
                </a:solidFill>
              </a:rPr>
              <a:t>without</a:t>
            </a:r>
            <a:r>
              <a:rPr lang="en-US" sz="2000" dirty="0" smtClean="0">
                <a:solidFill>
                  <a:srgbClr val="FF0000"/>
                </a:solidFill>
              </a:rPr>
              <a:t> phase change: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/>
        </p:nvGraphicFramePr>
        <p:xfrm>
          <a:off x="1117600" y="1210634"/>
          <a:ext cx="65532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90" name="Equation" r:id="rId7" imgW="6553080" imgH="749160" progId="Equation.DSMT4">
                  <p:embed/>
                </p:oleObj>
              </mc:Choice>
              <mc:Fallback>
                <p:oleObj name="Equation" r:id="rId7" imgW="655308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1210634"/>
                        <a:ext cx="65532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29628" y="2057400"/>
            <a:ext cx="4684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Total Energy Balance for unsteady state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390775" y="2743200"/>
          <a:ext cx="1422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91" name="Equation" r:id="rId9" imgW="1422360" imgH="622080" progId="Equation.DSMT4">
                  <p:embed/>
                </p:oleObj>
              </mc:Choice>
              <mc:Fallback>
                <p:oleObj name="Equation" r:id="rId9" imgW="142236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2743200"/>
                        <a:ext cx="14224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295775" y="2743200"/>
          <a:ext cx="2257425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92" name="Equation" r:id="rId11" imgW="2184120" imgH="622080" progId="Equation.DSMT4">
                  <p:embed/>
                </p:oleObj>
              </mc:Choice>
              <mc:Fallback>
                <p:oleObj name="Equation" r:id="rId11" imgW="218412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5775" y="2743200"/>
                        <a:ext cx="2257425" cy="620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241488" y="28956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93" name="Equation" r:id="rId13" imgW="1218960" imgH="609480" progId="Equation.DSMT4">
                  <p:embed/>
                </p:oleObj>
              </mc:Choice>
              <mc:Fallback>
                <p:oleObj name="Equation" r:id="rId13" imgW="1218960" imgH="609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1488" y="2895600"/>
                        <a:ext cx="1219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479488" y="2438400"/>
            <a:ext cx="266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Constant PV variation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4800" y="2489537"/>
            <a:ext cx="2057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Made following substitutions &amp; solved for 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dt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8811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Evaluating a Catalytic Reaction Mechanism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371600"/>
            <a:ext cx="8686800" cy="2162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dirty="0" smtClean="0"/>
              <a:t>Collect experimental data from test reactor</a:t>
            </a:r>
          </a:p>
          <a:p>
            <a:pPr marL="228600" indent="-22860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dirty="0" smtClean="0"/>
              <a:t>See if rate law is consistent with data</a:t>
            </a:r>
          </a:p>
          <a:p>
            <a:pPr marL="228600" indent="-228600">
              <a:lnSpc>
                <a:spcPct val="114000"/>
              </a:lnSpc>
              <a:buFont typeface="Arial" pitchFamily="34" charset="0"/>
              <a:buChar char="•"/>
            </a:pPr>
            <a:r>
              <a:rPr lang="en-US" sz="2400" dirty="0" smtClean="0"/>
              <a:t>If not, then try other surface mechanism (i.e., dual-site adsorption or </a:t>
            </a:r>
            <a:r>
              <a:rPr lang="en-US" sz="2400" dirty="0" err="1" smtClean="0"/>
              <a:t>Eley-Rideal</a:t>
            </a:r>
            <a:r>
              <a:rPr lang="en-US" sz="2400" dirty="0" smtClean="0"/>
              <a:t>) or choose a different rate-limiting step (adsorption or desorption)</a:t>
            </a:r>
          </a:p>
        </p:txBody>
      </p:sp>
    </p:spTree>
    <p:extLst>
      <p:ext uri="{BB962C8B-B14F-4D97-AF65-F5344CB8AC3E}">
        <p14:creationId xmlns:p14="http://schemas.microsoft.com/office/powerpoint/2010/main" val="392648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52400" y="990600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49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988" y="5334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387" y="53340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24200" y="990600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0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90600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41639" y="457200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477000" y="990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1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90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3400" y="18415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C00000"/>
                </a:solidFill>
              </a:rPr>
              <a:t>Now derive the rate equation for when adsorption is rate limiting:</a:t>
            </a:r>
          </a:p>
        </p:txBody>
      </p:sp>
      <p:graphicFrame>
        <p:nvGraphicFramePr>
          <p:cNvPr id="4609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169317"/>
              </p:ext>
            </p:extLst>
          </p:nvPr>
        </p:nvGraphicFramePr>
        <p:xfrm>
          <a:off x="4838700" y="1841500"/>
          <a:ext cx="3492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2" name="Equation" r:id="rId9" imgW="3492360" imgH="736560" progId="Equation.DSMT4">
                  <p:embed/>
                </p:oleObj>
              </mc:Choice>
              <mc:Fallback>
                <p:oleObj name="Equation" r:id="rId9" imgW="34923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1841500"/>
                        <a:ext cx="3492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14300" y="2571690"/>
            <a:ext cx="891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00FF"/>
                </a:solidFill>
              </a:rPr>
              <a:t>Conc</a:t>
            </a:r>
            <a:r>
              <a:rPr lang="en-US" sz="2000" dirty="0" smtClean="0">
                <a:solidFill>
                  <a:srgbClr val="0000FF"/>
                </a:solidFill>
              </a:rPr>
              <a:t> of </a:t>
            </a:r>
            <a:r>
              <a:rPr lang="en-US" sz="2000" dirty="0" smtClean="0">
                <a:solidFill>
                  <a:srgbClr val="663300"/>
                </a:solidFill>
              </a:rPr>
              <a:t>vacant</a:t>
            </a:r>
            <a:r>
              <a:rPr lang="en-US" sz="2000" dirty="0" smtClean="0">
                <a:solidFill>
                  <a:srgbClr val="0000FF"/>
                </a:solidFill>
              </a:rPr>
              <a:t> and </a:t>
            </a:r>
            <a:r>
              <a:rPr lang="en-US" sz="2000" dirty="0" smtClean="0">
                <a:solidFill>
                  <a:srgbClr val="006600"/>
                </a:solidFill>
              </a:rPr>
              <a:t>occupied sites </a:t>
            </a:r>
            <a:r>
              <a:rPr lang="en-US" sz="2000" dirty="0" smtClean="0">
                <a:solidFill>
                  <a:srgbClr val="0000FF"/>
                </a:solidFill>
              </a:rPr>
              <a:t>must be eliminated from the rate equation</a:t>
            </a:r>
          </a:p>
        </p:txBody>
      </p:sp>
      <p:graphicFrame>
        <p:nvGraphicFramePr>
          <p:cNvPr id="4609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9605865"/>
              </p:ext>
            </p:extLst>
          </p:nvPr>
        </p:nvGraphicFramePr>
        <p:xfrm>
          <a:off x="4705350" y="3454400"/>
          <a:ext cx="3302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3" name="Equation" r:id="rId11" imgW="3301920" imgH="698400" progId="Equation.DSMT4">
                  <p:embed/>
                </p:oleObj>
              </mc:Choice>
              <mc:Fallback>
                <p:oleObj name="Equation" r:id="rId11" imgW="33019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3454400"/>
                        <a:ext cx="33020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635440"/>
              </p:ext>
            </p:extLst>
          </p:nvPr>
        </p:nvGraphicFramePr>
        <p:xfrm>
          <a:off x="2286000" y="4305300"/>
          <a:ext cx="2298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4" name="Equation" r:id="rId13" imgW="2298600" imgH="698400" progId="Equation.DSMT4">
                  <p:embed/>
                </p:oleObj>
              </mc:Choice>
              <mc:Fallback>
                <p:oleObj name="Equation" r:id="rId13" imgW="22986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305300"/>
                        <a:ext cx="22987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429200"/>
              </p:ext>
            </p:extLst>
          </p:nvPr>
        </p:nvGraphicFramePr>
        <p:xfrm>
          <a:off x="5016500" y="4305300"/>
          <a:ext cx="16891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5" name="Equation" r:id="rId15" imgW="1688760" imgH="698400" progId="Equation.DSMT4">
                  <p:embed/>
                </p:oleObj>
              </mc:Choice>
              <mc:Fallback>
                <p:oleObj name="Equation" r:id="rId15" imgW="16887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4305300"/>
                        <a:ext cx="16891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447462"/>
              </p:ext>
            </p:extLst>
          </p:nvPr>
        </p:nvGraphicFramePr>
        <p:xfrm>
          <a:off x="3556000" y="5638800"/>
          <a:ext cx="2755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6" name="Equation" r:id="rId17" imgW="2755800" imgH="685800" progId="Equation.DSMT4">
                  <p:embed/>
                </p:oleObj>
              </mc:Choice>
              <mc:Fallback>
                <p:oleObj name="Equation" r:id="rId17" imgW="27558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5638800"/>
                        <a:ext cx="2755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0606816"/>
              </p:ext>
            </p:extLst>
          </p:nvPr>
        </p:nvGraphicFramePr>
        <p:xfrm>
          <a:off x="6845300" y="5638800"/>
          <a:ext cx="1739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7" name="Equation" r:id="rId19" imgW="1739880" imgH="685800" progId="Equation.DSMT4">
                  <p:embed/>
                </p:oleObj>
              </mc:Choice>
              <mc:Fallback>
                <p:oleObj name="Equation" r:id="rId19" imgW="173988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5638800"/>
                        <a:ext cx="1739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85785" y="2971800"/>
            <a:ext cx="9211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If adsorption is rate limiting,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S</a:t>
            </a:r>
            <a:r>
              <a:rPr lang="en-US" sz="2000" dirty="0" smtClean="0">
                <a:solidFill>
                  <a:srgbClr val="7030A0"/>
                </a:solidFill>
              </a:rPr>
              <a:t>&gt;&gt;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AD</a:t>
            </a:r>
            <a:r>
              <a:rPr lang="en-US" sz="2000" dirty="0" smtClean="0">
                <a:solidFill>
                  <a:srgbClr val="7030A0"/>
                </a:solidFill>
              </a:rPr>
              <a:t>, so </a:t>
            </a:r>
            <a:r>
              <a:rPr lang="en-US" sz="2000" dirty="0" err="1" smtClean="0">
                <a:solidFill>
                  <a:srgbClr val="C000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S</a:t>
            </a:r>
            <a:r>
              <a:rPr lang="en-US" sz="2000" dirty="0" smtClean="0">
                <a:solidFill>
                  <a:srgbClr val="C00000"/>
                </a:solidFill>
              </a:rPr>
              <a:t>/</a:t>
            </a:r>
            <a:r>
              <a:rPr lang="en-US" sz="2000" dirty="0" err="1" smtClean="0">
                <a:solidFill>
                  <a:srgbClr val="C0000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S</a:t>
            </a:r>
            <a:r>
              <a:rPr lang="en-US" sz="2000" dirty="0" smtClean="0">
                <a:solidFill>
                  <a:srgbClr val="7030A0"/>
                </a:solidFill>
              </a:rPr>
              <a:t> can be approximated as </a:t>
            </a:r>
            <a:r>
              <a:rPr lang="en-US" sz="2000" dirty="0" smtClean="0">
                <a:solidFill>
                  <a:srgbClr val="C00000"/>
                </a:solidFill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.  Then:</a:t>
            </a:r>
          </a:p>
        </p:txBody>
      </p:sp>
      <p:graphicFrame>
        <p:nvGraphicFramePr>
          <p:cNvPr id="4610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648468"/>
              </p:ext>
            </p:extLst>
          </p:nvPr>
        </p:nvGraphicFramePr>
        <p:xfrm>
          <a:off x="1174750" y="3429000"/>
          <a:ext cx="3035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8" name="Equation" r:id="rId21" imgW="3035160" imgH="761760" progId="Equation.DSMT4">
                  <p:embed/>
                </p:oleObj>
              </mc:Choice>
              <mc:Fallback>
                <p:oleObj name="Equation" r:id="rId21" imgW="30351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3429000"/>
                        <a:ext cx="3035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0" y="5029200"/>
            <a:ext cx="9211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If adsorption is rate limiting, 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D</a:t>
            </a:r>
            <a:r>
              <a:rPr lang="en-US" sz="2000" dirty="0" smtClean="0">
                <a:solidFill>
                  <a:srgbClr val="7030A0"/>
                </a:solidFill>
              </a:rPr>
              <a:t>&gt;&gt;</a:t>
            </a:r>
            <a:r>
              <a:rPr lang="en-US" sz="2000" dirty="0" err="1" smtClean="0">
                <a:solidFill>
                  <a:srgbClr val="7030A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7030A0"/>
                </a:solidFill>
              </a:rPr>
              <a:t>AD</a:t>
            </a:r>
            <a:r>
              <a:rPr lang="en-US" sz="2000" dirty="0" smtClean="0">
                <a:solidFill>
                  <a:srgbClr val="7030A0"/>
                </a:solidFill>
              </a:rPr>
              <a:t>, so </a:t>
            </a:r>
            <a:r>
              <a:rPr lang="en-US" sz="2000" dirty="0" err="1" smtClean="0">
                <a:solidFill>
                  <a:srgbClr val="C00000"/>
                </a:solidFill>
              </a:rPr>
              <a:t>r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D</a:t>
            </a:r>
            <a:r>
              <a:rPr lang="en-US" sz="2000" dirty="0" smtClean="0">
                <a:solidFill>
                  <a:srgbClr val="C00000"/>
                </a:solidFill>
              </a:rPr>
              <a:t>/</a:t>
            </a:r>
            <a:r>
              <a:rPr lang="en-US" sz="2000" dirty="0" err="1" smtClean="0">
                <a:solidFill>
                  <a:srgbClr val="C00000"/>
                </a:solidFill>
              </a:rPr>
              <a:t>k</a:t>
            </a:r>
            <a:r>
              <a:rPr lang="en-US" sz="2000" baseline="-25000" dirty="0" err="1" smtClean="0">
                <a:solidFill>
                  <a:srgbClr val="C00000"/>
                </a:solidFill>
              </a:rPr>
              <a:t>D</a:t>
            </a:r>
            <a:r>
              <a:rPr lang="en-US" sz="2000" dirty="0" smtClean="0">
                <a:solidFill>
                  <a:srgbClr val="7030A0"/>
                </a:solidFill>
              </a:rPr>
              <a:t> can be approximated as </a:t>
            </a:r>
            <a:r>
              <a:rPr lang="en-US" sz="2000" dirty="0" smtClean="0">
                <a:solidFill>
                  <a:srgbClr val="C00000"/>
                </a:solidFill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.  Then:</a:t>
            </a:r>
          </a:p>
        </p:txBody>
      </p:sp>
      <p:graphicFrame>
        <p:nvGraphicFramePr>
          <p:cNvPr id="4610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318636"/>
              </p:ext>
            </p:extLst>
          </p:nvPr>
        </p:nvGraphicFramePr>
        <p:xfrm>
          <a:off x="552450" y="5638800"/>
          <a:ext cx="2476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959" name="Equation" r:id="rId23" imgW="2476440" imgH="736560" progId="Equation.DSMT4">
                  <p:embed/>
                </p:oleObj>
              </mc:Choice>
              <mc:Fallback>
                <p:oleObj name="Equation" r:id="rId23" imgW="247644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5638800"/>
                        <a:ext cx="24765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ounded Rectangle 26"/>
          <p:cNvSpPr/>
          <p:nvPr/>
        </p:nvSpPr>
        <p:spPr>
          <a:xfrm>
            <a:off x="5334000" y="4229100"/>
            <a:ext cx="609600" cy="381000"/>
          </a:xfrm>
          <a:prstGeom prst="roundRect">
            <a:avLst/>
          </a:prstGeom>
          <a:noFill/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hape 29"/>
          <p:cNvCxnSpPr/>
          <p:nvPr/>
        </p:nvCxnSpPr>
        <p:spPr>
          <a:xfrm rot="10800000">
            <a:off x="5638801" y="4183380"/>
            <a:ext cx="1463040" cy="137160"/>
          </a:xfrm>
          <a:prstGeom prst="bentConnector4">
            <a:avLst>
              <a:gd name="adj1" fmla="val -257"/>
              <a:gd name="adj2" fmla="val 193333"/>
            </a:avLst>
          </a:prstGeom>
          <a:ln w="28575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858000" y="42672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Need to put </a:t>
            </a:r>
            <a:r>
              <a:rPr lang="en-US" dirty="0" smtClean="0">
                <a:solidFill>
                  <a:srgbClr val="0099FF"/>
                </a:solidFill>
              </a:rPr>
              <a:t>C</a:t>
            </a:r>
            <a:r>
              <a:rPr lang="en-US" baseline="-25000" dirty="0" smtClean="0">
                <a:solidFill>
                  <a:srgbClr val="0099FF"/>
                </a:solidFill>
              </a:rPr>
              <a:t>B</a:t>
            </a:r>
            <a:r>
              <a:rPr lang="en-US" baseline="-25000" dirty="0" smtClean="0">
                <a:solidFill>
                  <a:srgbClr val="0099FF"/>
                </a:solidFill>
                <a:latin typeface="Arial"/>
                <a:cs typeface="Arial"/>
              </a:rPr>
              <a:t>·S</a:t>
            </a:r>
            <a:r>
              <a:rPr lang="en-US" dirty="0" smtClean="0">
                <a:solidFill>
                  <a:srgbClr val="0099FF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Arial"/>
                <a:cs typeface="Arial"/>
              </a:rPr>
              <a:t>in measureable terms</a:t>
            </a:r>
            <a:endParaRPr lang="en-US" dirty="0" smtClean="0">
              <a:solidFill>
                <a:srgbClr val="0000FF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124200" y="4320541"/>
            <a:ext cx="296187" cy="2698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225786" y="4475188"/>
            <a:ext cx="296187" cy="26982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88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20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20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46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3" grpId="0"/>
      <p:bldP spid="25" grpId="0"/>
      <p:bldP spid="27" grpId="0" animBg="1"/>
      <p:bldP spid="3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52400" y="990600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39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988" y="5334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387" y="53340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24200" y="990600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0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90600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41639" y="457200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477000" y="990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1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90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3400" y="178016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C00000"/>
                </a:solidFill>
              </a:rPr>
              <a:t>Now derive the rate equation for when adsorption is rate limiting: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" y="2514600"/>
            <a:ext cx="81852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solidFill>
                  <a:srgbClr val="0000FF"/>
                </a:solidFill>
              </a:rPr>
              <a:t>Conc</a:t>
            </a:r>
            <a:r>
              <a:rPr lang="en-US" sz="2000" dirty="0" smtClean="0">
                <a:solidFill>
                  <a:srgbClr val="0000FF"/>
                </a:solidFill>
              </a:rPr>
              <a:t> of </a:t>
            </a:r>
            <a:r>
              <a:rPr lang="en-US" sz="2000" dirty="0" smtClean="0">
                <a:solidFill>
                  <a:srgbClr val="663300"/>
                </a:solidFill>
              </a:rPr>
              <a:t>vacant </a:t>
            </a:r>
            <a:r>
              <a:rPr lang="en-US" sz="2000" dirty="0" smtClean="0">
                <a:solidFill>
                  <a:srgbClr val="0000FF"/>
                </a:solidFill>
              </a:rPr>
              <a:t>and </a:t>
            </a:r>
            <a:r>
              <a:rPr lang="en-US" sz="2000" dirty="0" smtClean="0">
                <a:solidFill>
                  <a:srgbClr val="006600"/>
                </a:solidFill>
              </a:rPr>
              <a:t>occupied sites </a:t>
            </a:r>
            <a:r>
              <a:rPr lang="en-US" sz="2000" dirty="0" smtClean="0">
                <a:solidFill>
                  <a:srgbClr val="0000FF"/>
                </a:solidFill>
              </a:rPr>
              <a:t>must be eliminated from the rate </a:t>
            </a:r>
            <a:r>
              <a:rPr lang="en-US" sz="2000" dirty="0" err="1" smtClean="0">
                <a:solidFill>
                  <a:srgbClr val="0000FF"/>
                </a:solidFill>
              </a:rPr>
              <a:t>eq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60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0145069"/>
              </p:ext>
            </p:extLst>
          </p:nvPr>
        </p:nvGraphicFramePr>
        <p:xfrm>
          <a:off x="603250" y="2971800"/>
          <a:ext cx="1371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2" name="Equation" r:id="rId9" imgW="1371600" imgH="698400" progId="Equation.DSMT4">
                  <p:embed/>
                </p:oleObj>
              </mc:Choice>
              <mc:Fallback>
                <p:oleObj name="Equation" r:id="rId9" imgW="137160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2971800"/>
                        <a:ext cx="1371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812516"/>
              </p:ext>
            </p:extLst>
          </p:nvPr>
        </p:nvGraphicFramePr>
        <p:xfrm>
          <a:off x="2197100" y="2971800"/>
          <a:ext cx="1422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3" name="Equation" r:id="rId11" imgW="1422360" imgH="685800" progId="Equation.DSMT4">
                  <p:embed/>
                </p:oleObj>
              </mc:Choice>
              <mc:Fallback>
                <p:oleObj name="Equation" r:id="rId11" imgW="142236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971800"/>
                        <a:ext cx="1422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276600" y="3628416"/>
            <a:ext cx="259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Make substitutions for </a:t>
            </a:r>
            <a:r>
              <a:rPr lang="en-US" sz="2000" dirty="0" smtClean="0">
                <a:solidFill>
                  <a:srgbClr val="006600"/>
                </a:solidFill>
              </a:rPr>
              <a:t>C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baseline="-25000" dirty="0" smtClean="0">
                <a:solidFill>
                  <a:srgbClr val="006600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&amp; </a:t>
            </a:r>
            <a:r>
              <a:rPr lang="en-US" sz="2000" dirty="0" smtClean="0">
                <a:solidFill>
                  <a:srgbClr val="0099FF"/>
                </a:solidFill>
                <a:latin typeface="Arial"/>
                <a:cs typeface="Arial"/>
              </a:rPr>
              <a:t>C</a:t>
            </a:r>
            <a:r>
              <a:rPr lang="en-US" sz="2000" baseline="-25000" dirty="0" smtClean="0">
                <a:solidFill>
                  <a:srgbClr val="0099FF"/>
                </a:solidFill>
                <a:latin typeface="Arial"/>
                <a:cs typeface="Arial"/>
              </a:rPr>
              <a:t>B·S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endParaRPr lang="en-US" sz="2000" i="1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6101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076397"/>
              </p:ext>
            </p:extLst>
          </p:nvPr>
        </p:nvGraphicFramePr>
        <p:xfrm>
          <a:off x="5619750" y="3629025"/>
          <a:ext cx="288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4" name="Equation" r:id="rId13" imgW="2882880" imgH="698400" progId="Equation.DSMT4">
                  <p:embed/>
                </p:oleObj>
              </mc:Choice>
              <mc:Fallback>
                <p:oleObj name="Equation" r:id="rId13" imgW="288288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3629025"/>
                        <a:ext cx="28829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240636"/>
              </p:ext>
            </p:extLst>
          </p:nvPr>
        </p:nvGraphicFramePr>
        <p:xfrm>
          <a:off x="171450" y="4488815"/>
          <a:ext cx="3022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5" name="Equation" r:id="rId15" imgW="3022560" imgH="698400" progId="Equation.DSMT4">
                  <p:embed/>
                </p:oleObj>
              </mc:Choice>
              <mc:Fallback>
                <p:oleObj name="Equation" r:id="rId15" imgW="302256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" y="4488815"/>
                        <a:ext cx="3022600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325738"/>
              </p:ext>
            </p:extLst>
          </p:nvPr>
        </p:nvGraphicFramePr>
        <p:xfrm>
          <a:off x="3183890" y="4435475"/>
          <a:ext cx="3136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6" name="Equation" r:id="rId17" imgW="3136680" imgH="761760" progId="Equation.DSMT4">
                  <p:embed/>
                </p:oleObj>
              </mc:Choice>
              <mc:Fallback>
                <p:oleObj name="Equation" r:id="rId17" imgW="31366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3890" y="4435475"/>
                        <a:ext cx="31369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807219"/>
              </p:ext>
            </p:extLst>
          </p:nvPr>
        </p:nvGraphicFramePr>
        <p:xfrm>
          <a:off x="6350000" y="4365625"/>
          <a:ext cx="2578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7" name="Equation" r:id="rId19" imgW="2577960" imgH="1028520" progId="Equation.DSMT4">
                  <p:embed/>
                </p:oleObj>
              </mc:Choice>
              <mc:Fallback>
                <p:oleObj name="Equation" r:id="rId19" imgW="2577960" imgH="1028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4365625"/>
                        <a:ext cx="2578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3657600" y="2971800"/>
            <a:ext cx="52709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  <a:cs typeface="Arial"/>
              </a:rPr>
              <a:t>Solve for </a:t>
            </a:r>
            <a:r>
              <a:rPr lang="en-US" sz="2000" dirty="0" err="1" smtClean="0">
                <a:solidFill>
                  <a:srgbClr val="663300"/>
                </a:solidFill>
                <a:cs typeface="Arial"/>
              </a:rPr>
              <a:t>C</a:t>
            </a:r>
            <a:r>
              <a:rPr lang="en-US" sz="2000" i="1" baseline="-25000" dirty="0" err="1" smtClean="0">
                <a:solidFill>
                  <a:srgbClr val="663300"/>
                </a:solidFill>
                <a:cs typeface="Arial"/>
              </a:rPr>
              <a:t>v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 using the site balance equation</a:t>
            </a:r>
            <a:endParaRPr lang="en-US" sz="2000" dirty="0"/>
          </a:p>
        </p:txBody>
      </p:sp>
      <p:graphicFrame>
        <p:nvGraphicFramePr>
          <p:cNvPr id="553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2076935"/>
              </p:ext>
            </p:extLst>
          </p:nvPr>
        </p:nvGraphicFramePr>
        <p:xfrm>
          <a:off x="596900" y="3857625"/>
          <a:ext cx="2438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8" name="Equation" r:id="rId21" imgW="2438280" imgH="330120" progId="Equation.DSMT4">
                  <p:embed/>
                </p:oleObj>
              </mc:Choice>
              <mc:Fallback>
                <p:oleObj name="Equation" r:id="rId21" imgW="24382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3857625"/>
                        <a:ext cx="24384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0" y="5181600"/>
            <a:ext cx="144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</a:t>
            </a:r>
            <a:r>
              <a:rPr lang="en-US" sz="2000" dirty="0" err="1" smtClean="0">
                <a:solidFill>
                  <a:srgbClr val="0000FF"/>
                </a:solidFill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</a:rPr>
              <a:t>v</a:t>
            </a:r>
            <a:r>
              <a:rPr lang="en-US" sz="2000" dirty="0" smtClean="0">
                <a:solidFill>
                  <a:srgbClr val="0000FF"/>
                </a:solidFill>
              </a:rPr>
              <a:t> into the expression for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·S: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53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9091610"/>
              </p:ext>
            </p:extLst>
          </p:nvPr>
        </p:nvGraphicFramePr>
        <p:xfrm>
          <a:off x="1276350" y="5394325"/>
          <a:ext cx="3098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49" name="Equation" r:id="rId23" imgW="3098520" imgH="1079280" progId="Equation.DSMT4">
                  <p:embed/>
                </p:oleObj>
              </mc:Choice>
              <mc:Fallback>
                <p:oleObj name="Equation" r:id="rId23" imgW="309852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5394325"/>
                        <a:ext cx="30988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4406900" y="5374739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 C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·S </a:t>
            </a:r>
            <a:r>
              <a:rPr lang="en-US" sz="2000" dirty="0" smtClean="0">
                <a:solidFill>
                  <a:srgbClr val="0000FF"/>
                </a:solidFill>
              </a:rPr>
              <a:t>into C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baseline="-25000" dirty="0" smtClean="0">
                <a:solidFill>
                  <a:srgbClr val="0000FF"/>
                </a:solidFill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cs typeface="Arial"/>
              </a:rPr>
              <a:t>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5531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661993"/>
              </p:ext>
            </p:extLst>
          </p:nvPr>
        </p:nvGraphicFramePr>
        <p:xfrm>
          <a:off x="5619750" y="5438775"/>
          <a:ext cx="3441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0" name="Equation" r:id="rId25" imgW="3441600" imgH="1079280" progId="Equation.DSMT4">
                  <p:embed/>
                </p:oleObj>
              </mc:Choice>
              <mc:Fallback>
                <p:oleObj name="Equation" r:id="rId25" imgW="344160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0" y="5438775"/>
                        <a:ext cx="34417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739865"/>
              </p:ext>
            </p:extLst>
          </p:nvPr>
        </p:nvGraphicFramePr>
        <p:xfrm>
          <a:off x="4838700" y="1784350"/>
          <a:ext cx="3492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51" name="Equation" r:id="rId27" imgW="3492360" imgH="736560" progId="Equation.DSMT4">
                  <p:embed/>
                </p:oleObj>
              </mc:Choice>
              <mc:Fallback>
                <p:oleObj name="Equation" r:id="rId27" imgW="34923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1784350"/>
                        <a:ext cx="3492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642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4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/>
      <p:bldP spid="2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32579" y="76200"/>
            <a:ext cx="7478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Consider A </a:t>
            </a:r>
            <a:r>
              <a:rPr lang="en-US" sz="2000" dirty="0" smtClean="0">
                <a:ea typeface="Meiryo"/>
              </a:rPr>
              <a:t>⇌ B and assume the following mechanism is correct:</a:t>
            </a:r>
            <a:endParaRPr lang="en-US" sz="2000" dirty="0" smtClean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152400" y="990600"/>
          <a:ext cx="267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1" name="Equation" r:id="rId3" imgW="2679480" imgH="736560" progId="Equation.DSMT4">
                  <p:embed/>
                </p:oleObj>
              </mc:Choice>
              <mc:Fallback>
                <p:oleObj name="Equation" r:id="rId3" imgW="26794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26797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51988" y="533400"/>
            <a:ext cx="1680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1. Adsorption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387" y="533400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2. Surface reaction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124200" y="990600"/>
          <a:ext cx="2997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2" name="Equation" r:id="rId5" imgW="2997000" imgH="761760" progId="Equation.DSMT4">
                  <p:embed/>
                </p:oleObj>
              </mc:Choice>
              <mc:Fallback>
                <p:oleObj name="Equation" r:id="rId5" imgW="299700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990600"/>
                        <a:ext cx="2997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41639" y="457200"/>
            <a:ext cx="1709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3. Desorption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6477000" y="990600"/>
          <a:ext cx="2438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3" name="Equation" r:id="rId7" imgW="2438280" imgH="736560" progId="Equation.DSMT4">
                  <p:embed/>
                </p:oleObj>
              </mc:Choice>
              <mc:Fallback>
                <p:oleObj name="Equation" r:id="rId7" imgW="243828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990600"/>
                        <a:ext cx="2438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33400" y="1727200"/>
            <a:ext cx="419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C00000"/>
                </a:solidFill>
              </a:rPr>
              <a:t>Now derive the rate equation for when adsorption is rate limiting:</a:t>
            </a:r>
          </a:p>
        </p:txBody>
      </p:sp>
      <p:graphicFrame>
        <p:nvGraphicFramePr>
          <p:cNvPr id="460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05121"/>
              </p:ext>
            </p:extLst>
          </p:nvPr>
        </p:nvGraphicFramePr>
        <p:xfrm>
          <a:off x="57150" y="2444750"/>
          <a:ext cx="34417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4" name="Equation" r:id="rId9" imgW="3441600" imgH="1079280" progId="Equation.DSMT4">
                  <p:embed/>
                </p:oleObj>
              </mc:Choice>
              <mc:Fallback>
                <p:oleObj name="Equation" r:id="rId9" imgW="344160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" y="2444750"/>
                        <a:ext cx="34417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300277"/>
              </p:ext>
            </p:extLst>
          </p:nvPr>
        </p:nvGraphicFramePr>
        <p:xfrm>
          <a:off x="3562350" y="2444750"/>
          <a:ext cx="3098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5" name="Equation" r:id="rId11" imgW="3098520" imgH="1079280" progId="Equation.DSMT4">
                  <p:embed/>
                </p:oleObj>
              </mc:Choice>
              <mc:Fallback>
                <p:oleObj name="Equation" r:id="rId11" imgW="3098520" imgH="1079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2444750"/>
                        <a:ext cx="30988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832987"/>
              </p:ext>
            </p:extLst>
          </p:nvPr>
        </p:nvGraphicFramePr>
        <p:xfrm>
          <a:off x="6819900" y="2470150"/>
          <a:ext cx="2260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6" name="Equation" r:id="rId13" imgW="2260440" imgH="1028520" progId="Equation.DSMT4">
                  <p:embed/>
                </p:oleObj>
              </mc:Choice>
              <mc:Fallback>
                <p:oleObj name="Equation" r:id="rId13" imgW="2260440" imgH="1028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9900" y="2470150"/>
                        <a:ext cx="22606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471611"/>
              </p:ext>
            </p:extLst>
          </p:nvPr>
        </p:nvGraphicFramePr>
        <p:xfrm>
          <a:off x="2352832" y="3541395"/>
          <a:ext cx="64135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7" name="Equation" r:id="rId15" imgW="6413400" imgH="1523880" progId="Equation.DSMT4">
                  <p:embed/>
                </p:oleObj>
              </mc:Choice>
              <mc:Fallback>
                <p:oleObj name="Equation" r:id="rId15" imgW="6413400" imgH="1523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832" y="3541395"/>
                        <a:ext cx="6413500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422910" y="3823037"/>
            <a:ext cx="19388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Use these </a:t>
            </a:r>
            <a:r>
              <a:rPr lang="en-US" sz="2000" dirty="0" err="1" smtClean="0">
                <a:solidFill>
                  <a:srgbClr val="0000FF"/>
                </a:solidFill>
              </a:rPr>
              <a:t>eqs</a:t>
            </a:r>
            <a:r>
              <a:rPr lang="en-US" sz="2000" dirty="0" smtClean="0">
                <a:solidFill>
                  <a:srgbClr val="0000FF"/>
                </a:solidFill>
              </a:rPr>
              <a:t> to replace </a:t>
            </a:r>
            <a:r>
              <a:rPr lang="en-US" sz="2000" dirty="0" smtClean="0">
                <a:solidFill>
                  <a:srgbClr val="006600"/>
                </a:solidFill>
              </a:rPr>
              <a:t>C</a:t>
            </a:r>
            <a:r>
              <a:rPr lang="en-US" sz="2000" baseline="-25000" dirty="0" smtClean="0">
                <a:solidFill>
                  <a:srgbClr val="006600"/>
                </a:solidFill>
              </a:rPr>
              <a:t>A</a:t>
            </a:r>
            <a:r>
              <a:rPr lang="en-US" sz="2000" baseline="-25000" dirty="0" smtClean="0">
                <a:solidFill>
                  <a:srgbClr val="006600"/>
                </a:solidFill>
                <a:latin typeface="Arial"/>
                <a:cs typeface="Arial"/>
              </a:rPr>
              <a:t>·S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&amp; 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C</a:t>
            </a:r>
            <a:r>
              <a:rPr lang="en-US" sz="2000" i="1" baseline="-25000" dirty="0" err="1" smtClean="0">
                <a:solidFill>
                  <a:srgbClr val="0000FF"/>
                </a:solidFill>
                <a:latin typeface="Arial"/>
                <a:cs typeface="Arial"/>
              </a:rPr>
              <a:t>v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 in 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  <a:cs typeface="Arial"/>
              </a:rPr>
              <a:t>r</a:t>
            </a:r>
            <a:r>
              <a:rPr lang="en-US" sz="2000" baseline="-25000" dirty="0" err="1" smtClean="0">
                <a:solidFill>
                  <a:srgbClr val="0000FF"/>
                </a:solidFill>
                <a:latin typeface="Arial"/>
                <a:cs typeface="Arial"/>
              </a:rPr>
              <a:t>AD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graphicFrame>
        <p:nvGraphicFramePr>
          <p:cNvPr id="4917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550813"/>
              </p:ext>
            </p:extLst>
          </p:nvPr>
        </p:nvGraphicFramePr>
        <p:xfrm>
          <a:off x="1663700" y="5105400"/>
          <a:ext cx="6680200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8" name="Equation" r:id="rId17" imgW="6680160" imgH="1523880" progId="Equation.DSMT4">
                  <p:embed/>
                </p:oleObj>
              </mc:Choice>
              <mc:Fallback>
                <p:oleObj name="Equation" r:id="rId17" imgW="6680160" imgH="1523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5105400"/>
                        <a:ext cx="6680200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0"/>
          <p:cNvGrpSpPr/>
          <p:nvPr/>
        </p:nvGrpSpPr>
        <p:grpSpPr>
          <a:xfrm>
            <a:off x="2641600" y="5130800"/>
            <a:ext cx="533400" cy="584200"/>
            <a:chOff x="2209800" y="5283200"/>
            <a:chExt cx="533400" cy="584200"/>
          </a:xfrm>
        </p:grpSpPr>
        <p:sp>
          <p:nvSpPr>
            <p:cNvPr id="19" name="Left Brace 18"/>
            <p:cNvSpPr/>
            <p:nvPr/>
          </p:nvSpPr>
          <p:spPr>
            <a:xfrm rot="5400000">
              <a:off x="2362200" y="5486400"/>
              <a:ext cx="228600" cy="533400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311400" y="528320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9933FF"/>
                  </a:solidFill>
                </a:rPr>
                <a:t>k</a:t>
              </a:r>
            </a:p>
          </p:txBody>
        </p:sp>
      </p:grp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493304"/>
              </p:ext>
            </p:extLst>
          </p:nvPr>
        </p:nvGraphicFramePr>
        <p:xfrm>
          <a:off x="4838700" y="1783080"/>
          <a:ext cx="3492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939" name="Equation" r:id="rId19" imgW="3492360" imgH="736560" progId="Equation.DSMT4">
                  <p:embed/>
                </p:oleObj>
              </mc:Choice>
              <mc:Fallback>
                <p:oleObj name="Equation" r:id="rId19" imgW="349236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1783080"/>
                        <a:ext cx="3492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85800" y="5516880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Factor out C</a:t>
            </a:r>
            <a:r>
              <a:rPr lang="en-US" sz="2000" baseline="-25000" dirty="0" smtClean="0">
                <a:solidFill>
                  <a:srgbClr val="0000FF"/>
                </a:solidFill>
              </a:rPr>
              <a:t>t</a:t>
            </a:r>
            <a:r>
              <a:rPr lang="en-US" sz="2000" dirty="0" smtClean="0">
                <a:solidFill>
                  <a:srgbClr val="0000FF"/>
                </a:solidFill>
                <a:latin typeface="Arial"/>
                <a:cs typeface="Arial"/>
              </a:rPr>
              <a:t>: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40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2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2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27337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The gas phase </a:t>
            </a:r>
            <a:r>
              <a:rPr lang="en-US" sz="2000" dirty="0" err="1" smtClean="0">
                <a:solidFill>
                  <a:srgbClr val="7030A0"/>
                </a:solidFill>
              </a:rPr>
              <a:t>hydromethylation</a:t>
            </a:r>
            <a:r>
              <a:rPr lang="en-US" sz="2000" dirty="0" smtClean="0">
                <a:solidFill>
                  <a:srgbClr val="7030A0"/>
                </a:solidFill>
              </a:rPr>
              <a:t> of toluene: C</a:t>
            </a:r>
            <a:r>
              <a:rPr lang="en-US" sz="2000" baseline="-25000" dirty="0" smtClean="0">
                <a:solidFill>
                  <a:srgbClr val="7030A0"/>
                </a:solidFill>
              </a:rPr>
              <a:t>6</a:t>
            </a:r>
            <a:r>
              <a:rPr lang="en-US" sz="2000" dirty="0" smtClean="0">
                <a:solidFill>
                  <a:srgbClr val="7030A0"/>
                </a:solidFill>
              </a:rPr>
              <a:t>H</a:t>
            </a:r>
            <a:r>
              <a:rPr lang="en-US" sz="2000" baseline="-25000" dirty="0" smtClean="0">
                <a:solidFill>
                  <a:srgbClr val="7030A0"/>
                </a:solidFill>
              </a:rPr>
              <a:t>5</a:t>
            </a:r>
            <a:r>
              <a:rPr lang="en-US" sz="2000" dirty="0" smtClean="0">
                <a:solidFill>
                  <a:srgbClr val="7030A0"/>
                </a:solidFill>
              </a:rPr>
              <a:t>CH</a:t>
            </a:r>
            <a:r>
              <a:rPr lang="en-US" sz="2000" baseline="-25000" dirty="0" smtClean="0">
                <a:solidFill>
                  <a:srgbClr val="7030A0"/>
                </a:solidFill>
              </a:rPr>
              <a:t>3</a:t>
            </a:r>
            <a:r>
              <a:rPr lang="en-US" sz="2000" dirty="0" smtClean="0">
                <a:solidFill>
                  <a:srgbClr val="7030A0"/>
                </a:solidFill>
              </a:rPr>
              <a:t> + H</a:t>
            </a:r>
            <a:r>
              <a:rPr lang="en-US" sz="2000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→ C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H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 + CH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4</a:t>
            </a:r>
            <a:r>
              <a:rPr lang="en-US" sz="2000" dirty="0" smtClean="0">
                <a:solidFill>
                  <a:srgbClr val="7030A0"/>
                </a:solidFill>
              </a:rPr>
              <a:t>  is to be carried out in a PBR.  Plot the conversion and the partial pressures of toluene, hydrogen and benzene as a function of catalyst weight.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1430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= 50 mol toluene/min, P</a:t>
            </a:r>
            <a:r>
              <a:rPr lang="en-US" sz="2000" baseline="-25000" dirty="0" smtClean="0">
                <a:solidFill>
                  <a:srgbClr val="7030A0"/>
                </a:solidFill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 = 40 </a:t>
            </a:r>
            <a:r>
              <a:rPr lang="en-US" sz="2000" dirty="0" err="1" smtClean="0">
                <a:solidFill>
                  <a:srgbClr val="7030A0"/>
                </a:solidFill>
              </a:rPr>
              <a:t>atm</a:t>
            </a:r>
            <a:r>
              <a:rPr lang="en-US" sz="2000" dirty="0" smtClean="0">
                <a:solidFill>
                  <a:srgbClr val="7030A0"/>
                </a:solidFill>
              </a:rPr>
              <a:t>, T= 913K,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= 9.8 x 10</a:t>
            </a:r>
            <a:r>
              <a:rPr lang="en-US" sz="2000" baseline="30000" dirty="0" smtClean="0">
                <a:solidFill>
                  <a:srgbClr val="7030A0"/>
                </a:solidFill>
              </a:rPr>
              <a:t>-5</a:t>
            </a:r>
            <a:r>
              <a:rPr lang="en-US" sz="2000" dirty="0" smtClean="0">
                <a:solidFill>
                  <a:srgbClr val="7030A0"/>
                </a:solidFill>
              </a:rPr>
              <a:t> kg</a:t>
            </a:r>
            <a:r>
              <a:rPr lang="en-US" sz="2000" baseline="30000" dirty="0" smtClean="0">
                <a:solidFill>
                  <a:srgbClr val="7030A0"/>
                </a:solidFill>
              </a:rPr>
              <a:t>-1</a:t>
            </a:r>
            <a:r>
              <a:rPr lang="en-US" sz="2000" dirty="0" smtClean="0">
                <a:solidFill>
                  <a:srgbClr val="7030A0"/>
                </a:solidFill>
              </a:rPr>
              <a:t>, Feed is 30% toluene (species </a:t>
            </a:r>
            <a:r>
              <a:rPr lang="en-US" sz="2000" dirty="0" err="1" smtClean="0">
                <a:solidFill>
                  <a:srgbClr val="7030A0"/>
                </a:solidFill>
              </a:rPr>
              <a:t>tol</a:t>
            </a:r>
            <a:r>
              <a:rPr lang="en-US" sz="2000" dirty="0" smtClean="0">
                <a:solidFill>
                  <a:srgbClr val="7030A0"/>
                </a:solidFill>
              </a:rPr>
              <a:t>), 45% hydrogen (species H) and 25% </a:t>
            </a:r>
            <a:r>
              <a:rPr lang="en-US" sz="2000" dirty="0" err="1" smtClean="0">
                <a:solidFill>
                  <a:srgbClr val="7030A0"/>
                </a:solidFill>
              </a:rPr>
              <a:t>inerts</a:t>
            </a:r>
            <a:r>
              <a:rPr lang="en-US" sz="2000" dirty="0" smtClean="0">
                <a:solidFill>
                  <a:srgbClr val="7030A0"/>
                </a:solidFill>
              </a:rPr>
              <a:t> (I)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6659" y="2096814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law: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638581"/>
              </p:ext>
            </p:extLst>
          </p:nvPr>
        </p:nvGraphicFramePr>
        <p:xfrm>
          <a:off x="1784350" y="1990452"/>
          <a:ext cx="26289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3" name="Equation" r:id="rId3" imgW="2628720" imgH="698400" progId="Equation.DSMT4">
                  <p:embed/>
                </p:oleObj>
              </mc:Choice>
              <mc:Fallback>
                <p:oleObj name="Equation" r:id="rId3" imgW="2628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1990452"/>
                        <a:ext cx="26289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66659" y="1973128"/>
            <a:ext cx="3841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k= 0.00087 mol/atm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latin typeface="Arial"/>
                <a:cs typeface="Arial"/>
              </a:rPr>
              <a:t>·kg </a:t>
            </a:r>
            <a:r>
              <a:rPr lang="en-US" sz="2000" dirty="0" err="1" smtClean="0">
                <a:latin typeface="Arial"/>
                <a:cs typeface="Arial"/>
              </a:rPr>
              <a:t>cat·min</a:t>
            </a:r>
            <a:endParaRPr lang="en-US" sz="2000" dirty="0" smtClean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K</a:t>
            </a:r>
            <a:r>
              <a:rPr lang="en-US" sz="2000" baseline="-25000" dirty="0" smtClean="0">
                <a:latin typeface="Arial"/>
                <a:cs typeface="Arial"/>
              </a:rPr>
              <a:t>B</a:t>
            </a:r>
            <a:r>
              <a:rPr lang="en-US" sz="2000" dirty="0" smtClean="0">
                <a:latin typeface="Arial"/>
                <a:cs typeface="Arial"/>
              </a:rPr>
              <a:t> = 1.39 atm</a:t>
            </a:r>
            <a:r>
              <a:rPr lang="en-US" sz="2000" baseline="30000" dirty="0" smtClean="0">
                <a:latin typeface="Arial"/>
                <a:cs typeface="Arial"/>
              </a:rPr>
              <a:t>-1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K</a:t>
            </a:r>
            <a:r>
              <a:rPr lang="en-US" sz="2000" baseline="-25000" dirty="0" err="1" smtClean="0">
                <a:latin typeface="Arial"/>
                <a:cs typeface="Arial"/>
              </a:rPr>
              <a:t>tol</a:t>
            </a:r>
            <a:r>
              <a:rPr lang="en-US" sz="2000" dirty="0" smtClean="0">
                <a:latin typeface="Arial"/>
                <a:cs typeface="Arial"/>
              </a:rPr>
              <a:t>= 1.038 atm</a:t>
            </a:r>
            <a:r>
              <a:rPr lang="en-US" sz="2000" baseline="30000" dirty="0" smtClean="0">
                <a:latin typeface="Arial"/>
                <a:cs typeface="Arial"/>
              </a:rPr>
              <a:t>-1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17500" y="2923540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Mole balance: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026596"/>
              </p:ext>
            </p:extLst>
          </p:nvPr>
        </p:nvGraphicFramePr>
        <p:xfrm>
          <a:off x="2438400" y="2704465"/>
          <a:ext cx="13763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4" name="Equation" r:id="rId5" imgW="1371600" imgH="774360" progId="Equation.DSMT4">
                  <p:embed/>
                </p:oleObj>
              </mc:Choice>
              <mc:Fallback>
                <p:oleObj name="Equation" r:id="rId5" imgW="13716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704465"/>
                        <a:ext cx="137636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498548" y="2840082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law: 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4817502"/>
              </p:ext>
            </p:extLst>
          </p:nvPr>
        </p:nvGraphicFramePr>
        <p:xfrm>
          <a:off x="5626100" y="2733719"/>
          <a:ext cx="26289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5" name="Equation" r:id="rId7" imgW="2628720" imgH="698400" progId="Equation.DSMT4">
                  <p:embed/>
                </p:oleObj>
              </mc:Choice>
              <mc:Fallback>
                <p:oleObj name="Equation" r:id="rId7" imgW="2628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733719"/>
                        <a:ext cx="26289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3605929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Stoichiometry: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25123"/>
              </p:ext>
            </p:extLst>
          </p:nvPr>
        </p:nvGraphicFramePr>
        <p:xfrm>
          <a:off x="2000250" y="3453528"/>
          <a:ext cx="3632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6" name="Equation" r:id="rId9" imgW="3632040" imgH="761760" progId="Equation.DSMT4">
                  <p:embed/>
                </p:oleObj>
              </mc:Choice>
              <mc:Fallback>
                <p:oleObj name="Equation" r:id="rId9" imgW="36320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453528"/>
                        <a:ext cx="3632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116506"/>
              </p:ext>
            </p:extLst>
          </p:nvPr>
        </p:nvGraphicFramePr>
        <p:xfrm>
          <a:off x="5715000" y="3428128"/>
          <a:ext cx="3162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7" name="Equation" r:id="rId11" imgW="3162240" imgH="761760" progId="Equation.DSMT4">
                  <p:embed/>
                </p:oleObj>
              </mc:Choice>
              <mc:Fallback>
                <p:oleObj name="Equation" r:id="rId11" imgW="316224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428128"/>
                        <a:ext cx="31623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16200000" flipH="1">
            <a:off x="4968566" y="3694829"/>
            <a:ext cx="838200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387666" y="415284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0" y="4181600"/>
            <a:ext cx="49391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concentrations in terms of pressure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075846"/>
              </p:ext>
            </p:extLst>
          </p:nvPr>
        </p:nvGraphicFramePr>
        <p:xfrm>
          <a:off x="381000" y="4648200"/>
          <a:ext cx="17526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8" name="Equation" r:id="rId13" imgW="1752480" imgH="330120" progId="Equation.DSMT4">
                  <p:embed/>
                </p:oleObj>
              </mc:Choice>
              <mc:Fallback>
                <p:oleObj name="Equation" r:id="rId13" imgW="17524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648200"/>
                        <a:ext cx="17526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3302869"/>
              </p:ext>
            </p:extLst>
          </p:nvPr>
        </p:nvGraphicFramePr>
        <p:xfrm>
          <a:off x="2298700" y="4593080"/>
          <a:ext cx="1727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59" name="Equation" r:id="rId15" imgW="1726920" imgH="330120" progId="Equation.DSMT4">
                  <p:embed/>
                </p:oleObj>
              </mc:Choice>
              <mc:Fallback>
                <p:oleObj name="Equation" r:id="rId15" imgW="172692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593080"/>
                        <a:ext cx="1727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61193"/>
              </p:ext>
            </p:extLst>
          </p:nvPr>
        </p:nvGraphicFramePr>
        <p:xfrm>
          <a:off x="4425950" y="4447030"/>
          <a:ext cx="1409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0" name="Equation" r:id="rId17" imgW="1409400" imgH="622080" progId="Equation.DSMT4">
                  <p:embed/>
                </p:oleObj>
              </mc:Choice>
              <mc:Fallback>
                <p:oleObj name="Equation" r:id="rId17" imgW="14094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4447030"/>
                        <a:ext cx="1409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381021"/>
              </p:ext>
            </p:extLst>
          </p:nvPr>
        </p:nvGraphicFramePr>
        <p:xfrm>
          <a:off x="6375400" y="4440680"/>
          <a:ext cx="1409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1" name="Equation" r:id="rId19" imgW="1409400" imgH="647640" progId="Equation.DSMT4">
                  <p:embed/>
                </p:oleObj>
              </mc:Choice>
              <mc:Fallback>
                <p:oleObj name="Equation" r:id="rId19" imgW="140940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4440680"/>
                        <a:ext cx="14097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430206"/>
              </p:ext>
            </p:extLst>
          </p:nvPr>
        </p:nvGraphicFramePr>
        <p:xfrm>
          <a:off x="488950" y="5147258"/>
          <a:ext cx="3327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2" name="Equation" r:id="rId21" imgW="3327120" imgH="761760" progId="Equation.DSMT4">
                  <p:embed/>
                </p:oleObj>
              </mc:Choice>
              <mc:Fallback>
                <p:oleObj name="Equation" r:id="rId21" imgW="332712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5147258"/>
                        <a:ext cx="33274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6" name="Straight Connector 25"/>
          <p:cNvCxnSpPr/>
          <p:nvPr/>
        </p:nvCxnSpPr>
        <p:spPr>
          <a:xfrm>
            <a:off x="762000" y="5604458"/>
            <a:ext cx="4572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524000" y="5604458"/>
            <a:ext cx="457200" cy="152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19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4887585"/>
              </p:ext>
            </p:extLst>
          </p:nvPr>
        </p:nvGraphicFramePr>
        <p:xfrm>
          <a:off x="4146550" y="5159958"/>
          <a:ext cx="4635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3" name="Equation" r:id="rId23" imgW="4635360" imgH="761760" progId="Equation.DSMT4">
                  <p:embed/>
                </p:oleObj>
              </mc:Choice>
              <mc:Fallback>
                <p:oleObj name="Equation" r:id="rId23" imgW="46353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550" y="5159958"/>
                        <a:ext cx="46355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570975"/>
              </p:ext>
            </p:extLst>
          </p:nvPr>
        </p:nvGraphicFramePr>
        <p:xfrm>
          <a:off x="393700" y="6121400"/>
          <a:ext cx="1117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4" name="Equation" r:id="rId25" imgW="1117440" imgH="355320" progId="Equation.DSMT4">
                  <p:embed/>
                </p:oleObj>
              </mc:Choice>
              <mc:Fallback>
                <p:oleObj name="Equation" r:id="rId25" imgW="11174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" y="6121400"/>
                        <a:ext cx="1117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0212014"/>
              </p:ext>
            </p:extLst>
          </p:nvPr>
        </p:nvGraphicFramePr>
        <p:xfrm>
          <a:off x="1752600" y="6184900"/>
          <a:ext cx="19431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5" name="Equation" r:id="rId27" imgW="1942920" imgH="253800" progId="Equation.DSMT4">
                  <p:embed/>
                </p:oleObj>
              </mc:Choice>
              <mc:Fallback>
                <p:oleObj name="Equation" r:id="rId27" imgW="1942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6184900"/>
                        <a:ext cx="19431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0276803"/>
              </p:ext>
            </p:extLst>
          </p:nvPr>
        </p:nvGraphicFramePr>
        <p:xfrm>
          <a:off x="3835400" y="5896558"/>
          <a:ext cx="2717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6" name="Equation" r:id="rId29" imgW="2717640" imgH="723600" progId="Equation.DSMT4">
                  <p:embed/>
                </p:oleObj>
              </mc:Choice>
              <mc:Fallback>
                <p:oleObj name="Equation" r:id="rId29" imgW="2717640" imgH="723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896558"/>
                        <a:ext cx="27178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898458"/>
              </p:ext>
            </p:extLst>
          </p:nvPr>
        </p:nvGraphicFramePr>
        <p:xfrm>
          <a:off x="6807200" y="6074358"/>
          <a:ext cx="1879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67" name="Equation" r:id="rId31" imgW="1879560" imgH="355320" progId="Equation.DSMT4">
                  <p:embed/>
                </p:oleObj>
              </mc:Choice>
              <mc:Fallback>
                <p:oleObj name="Equation" r:id="rId31" imgW="18795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7200" y="6074358"/>
                        <a:ext cx="18796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oup 38"/>
          <p:cNvGrpSpPr/>
          <p:nvPr/>
        </p:nvGrpSpPr>
        <p:grpSpPr>
          <a:xfrm>
            <a:off x="3610584" y="4990288"/>
            <a:ext cx="914400" cy="338554"/>
            <a:chOff x="3581400" y="5029200"/>
            <a:chExt cx="914400" cy="338554"/>
          </a:xfrm>
        </p:grpSpPr>
        <p:sp>
          <p:nvSpPr>
            <p:cNvPr id="33" name="TextBox 32"/>
            <p:cNvSpPr txBox="1"/>
            <p:nvPr/>
          </p:nvSpPr>
          <p:spPr>
            <a:xfrm>
              <a:off x="3684681" y="5029200"/>
              <a:ext cx="8111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006600"/>
                  </a:solidFill>
                </a:rPr>
                <a:t>Total P</a:t>
              </a:r>
            </a:p>
          </p:txBody>
        </p:sp>
        <p:cxnSp>
          <p:nvCxnSpPr>
            <p:cNvPr id="36" name="Straight Arrow Connector 35"/>
            <p:cNvCxnSpPr/>
            <p:nvPr/>
          </p:nvCxnSpPr>
          <p:spPr>
            <a:xfrm rot="5400000">
              <a:off x="3581400" y="5181600"/>
              <a:ext cx="152400" cy="152400"/>
            </a:xfrm>
            <a:prstGeom prst="straightConnector1">
              <a:avLst/>
            </a:prstGeom>
            <a:ln w="190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3657600" y="5642558"/>
            <a:ext cx="1685341" cy="338554"/>
            <a:chOff x="3657600" y="5753100"/>
            <a:chExt cx="1685341" cy="338554"/>
          </a:xfrm>
        </p:grpSpPr>
        <p:sp>
          <p:nvSpPr>
            <p:cNvPr id="34" name="TextBox 33"/>
            <p:cNvSpPr txBox="1"/>
            <p:nvPr/>
          </p:nvSpPr>
          <p:spPr>
            <a:xfrm>
              <a:off x="3873500" y="5753100"/>
              <a:ext cx="1469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solidFill>
                    <a:srgbClr val="006600"/>
                  </a:solidFill>
                </a:rPr>
                <a:t>Total P at inlet</a:t>
              </a: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0800000">
              <a:off x="3657600" y="5867400"/>
              <a:ext cx="304800" cy="76200"/>
            </a:xfrm>
            <a:prstGeom prst="straightConnector1">
              <a:avLst/>
            </a:prstGeom>
            <a:ln w="1905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9323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20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27337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The gas phase </a:t>
            </a:r>
            <a:r>
              <a:rPr lang="en-US" sz="2000" dirty="0" err="1" smtClean="0">
                <a:solidFill>
                  <a:srgbClr val="7030A0"/>
                </a:solidFill>
              </a:rPr>
              <a:t>hydromethylation</a:t>
            </a:r>
            <a:r>
              <a:rPr lang="en-US" sz="2000" dirty="0" smtClean="0">
                <a:solidFill>
                  <a:srgbClr val="7030A0"/>
                </a:solidFill>
              </a:rPr>
              <a:t> of toluene: C</a:t>
            </a:r>
            <a:r>
              <a:rPr lang="en-US" sz="2000" baseline="-25000" dirty="0" smtClean="0">
                <a:solidFill>
                  <a:srgbClr val="7030A0"/>
                </a:solidFill>
              </a:rPr>
              <a:t>6</a:t>
            </a:r>
            <a:r>
              <a:rPr lang="en-US" sz="2000" dirty="0" smtClean="0">
                <a:solidFill>
                  <a:srgbClr val="7030A0"/>
                </a:solidFill>
              </a:rPr>
              <a:t>H</a:t>
            </a:r>
            <a:r>
              <a:rPr lang="en-US" sz="2000" baseline="-25000" dirty="0" smtClean="0">
                <a:solidFill>
                  <a:srgbClr val="7030A0"/>
                </a:solidFill>
              </a:rPr>
              <a:t>5</a:t>
            </a:r>
            <a:r>
              <a:rPr lang="en-US" sz="2000" dirty="0" smtClean="0">
                <a:solidFill>
                  <a:srgbClr val="7030A0"/>
                </a:solidFill>
              </a:rPr>
              <a:t>CH</a:t>
            </a:r>
            <a:r>
              <a:rPr lang="en-US" sz="2000" baseline="-25000" dirty="0" smtClean="0">
                <a:solidFill>
                  <a:srgbClr val="7030A0"/>
                </a:solidFill>
              </a:rPr>
              <a:t>3</a:t>
            </a:r>
            <a:r>
              <a:rPr lang="en-US" sz="2000" dirty="0" smtClean="0">
                <a:solidFill>
                  <a:srgbClr val="7030A0"/>
                </a:solidFill>
              </a:rPr>
              <a:t> + H</a:t>
            </a:r>
            <a:r>
              <a:rPr lang="en-US" sz="2000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→ C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H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 + CH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4</a:t>
            </a:r>
            <a:r>
              <a:rPr lang="en-US" sz="2000" dirty="0" smtClean="0">
                <a:solidFill>
                  <a:srgbClr val="7030A0"/>
                </a:solidFill>
              </a:rPr>
              <a:t>  is to be carried out in a PBR.  Plot the conversion and the partial pressures of toluene, hydrogen and benzene as a function of catalyst weight.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219200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= 50 mol toluene/min, P</a:t>
            </a:r>
            <a:r>
              <a:rPr lang="en-US" sz="2000" baseline="-25000" dirty="0" smtClean="0">
                <a:solidFill>
                  <a:srgbClr val="7030A0"/>
                </a:solidFill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 = 40 </a:t>
            </a:r>
            <a:r>
              <a:rPr lang="en-US" sz="2000" dirty="0" err="1" smtClean="0">
                <a:solidFill>
                  <a:srgbClr val="7030A0"/>
                </a:solidFill>
              </a:rPr>
              <a:t>atm</a:t>
            </a:r>
            <a:r>
              <a:rPr lang="en-US" sz="2000" dirty="0" smtClean="0">
                <a:solidFill>
                  <a:srgbClr val="7030A0"/>
                </a:solidFill>
              </a:rPr>
              <a:t>, T= 913K,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= 9.8 x 10</a:t>
            </a:r>
            <a:r>
              <a:rPr lang="en-US" sz="2000" baseline="30000" dirty="0" smtClean="0">
                <a:solidFill>
                  <a:srgbClr val="7030A0"/>
                </a:solidFill>
              </a:rPr>
              <a:t>-5</a:t>
            </a:r>
            <a:r>
              <a:rPr lang="en-US" sz="2000" dirty="0" smtClean="0">
                <a:solidFill>
                  <a:srgbClr val="7030A0"/>
                </a:solidFill>
              </a:rPr>
              <a:t> kg</a:t>
            </a:r>
            <a:r>
              <a:rPr lang="en-US" sz="2000" baseline="30000" dirty="0" smtClean="0">
                <a:solidFill>
                  <a:srgbClr val="7030A0"/>
                </a:solidFill>
              </a:rPr>
              <a:t>-1</a:t>
            </a:r>
            <a:r>
              <a:rPr lang="en-US" sz="2000" dirty="0" smtClean="0">
                <a:solidFill>
                  <a:srgbClr val="7030A0"/>
                </a:solidFill>
              </a:rPr>
              <a:t>, Feed is 30% toluene (species </a:t>
            </a:r>
            <a:r>
              <a:rPr lang="en-US" sz="2000" dirty="0" err="1" smtClean="0">
                <a:solidFill>
                  <a:srgbClr val="7030A0"/>
                </a:solidFill>
              </a:rPr>
              <a:t>tol</a:t>
            </a:r>
            <a:r>
              <a:rPr lang="en-US" sz="2000" dirty="0" smtClean="0">
                <a:solidFill>
                  <a:srgbClr val="7030A0"/>
                </a:solidFill>
              </a:rPr>
              <a:t>), 45% hydrogen (species H) and 25% </a:t>
            </a:r>
            <a:r>
              <a:rPr lang="en-US" sz="2000" dirty="0" err="1" smtClean="0">
                <a:solidFill>
                  <a:srgbClr val="7030A0"/>
                </a:solidFill>
              </a:rPr>
              <a:t>inerts</a:t>
            </a:r>
            <a:r>
              <a:rPr lang="en-US" sz="2000" dirty="0" smtClean="0">
                <a:solidFill>
                  <a:srgbClr val="7030A0"/>
                </a:solidFill>
              </a:rPr>
              <a:t> (I)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6659" y="2191562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law: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349476"/>
              </p:ext>
            </p:extLst>
          </p:nvPr>
        </p:nvGraphicFramePr>
        <p:xfrm>
          <a:off x="1784350" y="2085200"/>
          <a:ext cx="26289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4" name="Equation" r:id="rId3" imgW="2628720" imgH="698400" progId="Equation.DSMT4">
                  <p:embed/>
                </p:oleObj>
              </mc:Choice>
              <mc:Fallback>
                <p:oleObj name="Equation" r:id="rId3" imgW="2628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2085200"/>
                        <a:ext cx="26289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66659" y="2067876"/>
            <a:ext cx="3841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k= 0.00087 mol/atm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latin typeface="Arial"/>
                <a:cs typeface="Arial"/>
              </a:rPr>
              <a:t>·kg </a:t>
            </a:r>
            <a:r>
              <a:rPr lang="en-US" sz="2000" dirty="0" err="1" smtClean="0">
                <a:latin typeface="Arial"/>
                <a:cs typeface="Arial"/>
              </a:rPr>
              <a:t>cat·min</a:t>
            </a:r>
            <a:endParaRPr lang="en-US" sz="2000" dirty="0" smtClean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K</a:t>
            </a:r>
            <a:r>
              <a:rPr lang="en-US" sz="2000" baseline="-25000" dirty="0" smtClean="0">
                <a:latin typeface="Arial"/>
                <a:cs typeface="Arial"/>
              </a:rPr>
              <a:t>B</a:t>
            </a:r>
            <a:r>
              <a:rPr lang="en-US" sz="2000" dirty="0" smtClean="0">
                <a:latin typeface="Arial"/>
                <a:cs typeface="Arial"/>
              </a:rPr>
              <a:t> = 1.39 atm</a:t>
            </a:r>
            <a:r>
              <a:rPr lang="en-US" sz="2000" baseline="30000" dirty="0" smtClean="0">
                <a:latin typeface="Arial"/>
                <a:cs typeface="Arial"/>
              </a:rPr>
              <a:t>-1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K</a:t>
            </a:r>
            <a:r>
              <a:rPr lang="en-US" sz="2000" baseline="-25000" dirty="0" err="1" smtClean="0">
                <a:latin typeface="Arial"/>
                <a:cs typeface="Arial"/>
              </a:rPr>
              <a:t>tol</a:t>
            </a:r>
            <a:r>
              <a:rPr lang="en-US" sz="2000" dirty="0" smtClean="0">
                <a:latin typeface="Arial"/>
                <a:cs typeface="Arial"/>
              </a:rPr>
              <a:t>= 1.038 atm</a:t>
            </a:r>
            <a:r>
              <a:rPr lang="en-US" sz="2000" baseline="30000" dirty="0" smtClean="0">
                <a:latin typeface="Arial"/>
                <a:cs typeface="Arial"/>
              </a:rPr>
              <a:t>-1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04800" y="3007537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Mole balance: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387023"/>
              </p:ext>
            </p:extLst>
          </p:nvPr>
        </p:nvGraphicFramePr>
        <p:xfrm>
          <a:off x="1955800" y="2788462"/>
          <a:ext cx="13747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5" name="Equation" r:id="rId5" imgW="1371600" imgH="774360" progId="Equation.DSMT4">
                  <p:embed/>
                </p:oleObj>
              </mc:Choice>
              <mc:Fallback>
                <p:oleObj name="Equation" r:id="rId5" imgW="13716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788462"/>
                        <a:ext cx="137477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29000" y="2980550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law: 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25615"/>
              </p:ext>
            </p:extLst>
          </p:nvPr>
        </p:nvGraphicFramePr>
        <p:xfrm>
          <a:off x="4556125" y="2874187"/>
          <a:ext cx="26289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6" name="Equation" r:id="rId7" imgW="2628720" imgH="698400" progId="Equation.DSMT4">
                  <p:embed/>
                </p:oleObj>
              </mc:Choice>
              <mc:Fallback>
                <p:oleObj name="Equation" r:id="rId7" imgW="2628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2874187"/>
                        <a:ext cx="26289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3804463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Stoichiometry:</a:t>
            </a:r>
          </a:p>
        </p:txBody>
      </p:sp>
      <p:graphicFrame>
        <p:nvGraphicFramePr>
          <p:cNvPr id="5019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0962621"/>
              </p:ext>
            </p:extLst>
          </p:nvPr>
        </p:nvGraphicFramePr>
        <p:xfrm>
          <a:off x="2273300" y="3626662"/>
          <a:ext cx="4419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7" name="Equation" r:id="rId9" imgW="4419360" imgH="761760" progId="Equation.DSMT4">
                  <p:embed/>
                </p:oleObj>
              </mc:Choice>
              <mc:Fallback>
                <p:oleObj name="Equation" r:id="rId9" imgW="441936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3626662"/>
                        <a:ext cx="44196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3440951"/>
              </p:ext>
            </p:extLst>
          </p:nvPr>
        </p:nvGraphicFramePr>
        <p:xfrm>
          <a:off x="7524750" y="3398062"/>
          <a:ext cx="596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8" name="Equation" r:id="rId11" imgW="596880" imgH="253800" progId="Equation.DSMT4">
                  <p:embed/>
                </p:oleObj>
              </mc:Choice>
              <mc:Fallback>
                <p:oleObj name="Equation" r:id="rId11" imgW="596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3398062"/>
                        <a:ext cx="596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200840"/>
              </p:ext>
            </p:extLst>
          </p:nvPr>
        </p:nvGraphicFramePr>
        <p:xfrm>
          <a:off x="7226300" y="3639362"/>
          <a:ext cx="1193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9" name="Equation" r:id="rId13" imgW="1193760" imgH="355320" progId="Equation.DSMT4">
                  <p:embed/>
                </p:oleObj>
              </mc:Choice>
              <mc:Fallback>
                <p:oleObj name="Equation" r:id="rId13" imgW="11937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6300" y="3639362"/>
                        <a:ext cx="1193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428991"/>
              </p:ext>
            </p:extLst>
          </p:nvPr>
        </p:nvGraphicFramePr>
        <p:xfrm>
          <a:off x="7531100" y="4033062"/>
          <a:ext cx="584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0" name="Equation" r:id="rId15" imgW="583920" imgH="253800" progId="Equation.DSMT4">
                  <p:embed/>
                </p:oleObj>
              </mc:Choice>
              <mc:Fallback>
                <p:oleObj name="Equation" r:id="rId15" imgW="583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1100" y="4033062"/>
                        <a:ext cx="584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31768"/>
              </p:ext>
            </p:extLst>
          </p:nvPr>
        </p:nvGraphicFramePr>
        <p:xfrm>
          <a:off x="457200" y="4318812"/>
          <a:ext cx="1600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1" name="Equation" r:id="rId17" imgW="1600200" imgH="355320" progId="Equation.DSMT4">
                  <p:embed/>
                </p:oleObj>
              </mc:Choice>
              <mc:Fallback>
                <p:oleObj name="Equation" r:id="rId17" imgW="160020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318812"/>
                        <a:ext cx="16002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1556052"/>
              </p:ext>
            </p:extLst>
          </p:nvPr>
        </p:nvGraphicFramePr>
        <p:xfrm>
          <a:off x="2260600" y="4312462"/>
          <a:ext cx="337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2" name="Equation" r:id="rId19" imgW="3377880" imgH="368280" progId="Equation.DSMT4">
                  <p:embed/>
                </p:oleObj>
              </mc:Choice>
              <mc:Fallback>
                <p:oleObj name="Equation" r:id="rId19" imgW="33778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312462"/>
                        <a:ext cx="3378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04800" y="4769662"/>
            <a:ext cx="4471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Use the Ergun equation to evaluate y: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28600" y="5252262"/>
            <a:ext cx="30059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Isothermal </a:t>
            </a:r>
            <a:r>
              <a:rPr lang="en-US" sz="2000" dirty="0" err="1" smtClean="0"/>
              <a:t>rxn</a:t>
            </a:r>
            <a:r>
              <a:rPr lang="en-US" sz="2000" dirty="0" smtClean="0"/>
              <a:t> &amp; </a:t>
            </a:r>
            <a:r>
              <a:rPr lang="en-US" sz="2000" dirty="0" smtClean="0">
                <a:latin typeface="Symbol" pitchFamily="18" charset="2"/>
              </a:rPr>
              <a:t>e</a:t>
            </a:r>
            <a:r>
              <a:rPr lang="en-US" sz="2000" dirty="0" smtClean="0"/>
              <a:t>=0, so:</a:t>
            </a:r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0986787"/>
              </p:ext>
            </p:extLst>
          </p:nvPr>
        </p:nvGraphicFramePr>
        <p:xfrm>
          <a:off x="3136900" y="5226862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3" name="Equation" r:id="rId21" imgW="1663560" imgH="444240" progId="Equation.DSMT4">
                  <p:embed/>
                </p:oleObj>
              </mc:Choice>
              <mc:Fallback>
                <p:oleObj name="Equation" r:id="rId21" imgW="16635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5226862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715698"/>
              </p:ext>
            </p:extLst>
          </p:nvPr>
        </p:nvGraphicFramePr>
        <p:xfrm>
          <a:off x="4800600" y="5201462"/>
          <a:ext cx="3733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4" name="Equation" r:id="rId23" imgW="3733560" imgH="457200" progId="Equation.DSMT4">
                  <p:embed/>
                </p:oleObj>
              </mc:Choice>
              <mc:Fallback>
                <p:oleObj name="Equation" r:id="rId23" imgW="373356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201462"/>
                        <a:ext cx="37338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304800" y="5684062"/>
            <a:ext cx="37257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Need an equation for  P</a:t>
            </a:r>
            <a:r>
              <a:rPr lang="en-US" sz="2000" baseline="-25000" dirty="0" smtClean="0">
                <a:solidFill>
                  <a:srgbClr val="0000FF"/>
                </a:solidFill>
              </a:rPr>
              <a:t>B</a:t>
            </a:r>
            <a:r>
              <a:rPr lang="en-US" sz="2000" dirty="0" smtClean="0">
                <a:solidFill>
                  <a:srgbClr val="0000FF"/>
                </a:solidFill>
              </a:rPr>
              <a:t> &amp; P</a:t>
            </a:r>
            <a:r>
              <a:rPr lang="en-US" sz="2000" baseline="-25000" dirty="0" smtClean="0">
                <a:solidFill>
                  <a:srgbClr val="0000FF"/>
                </a:solidFill>
              </a:rPr>
              <a:t>H</a:t>
            </a:r>
            <a:endParaRPr lang="en-US" sz="2000" dirty="0" smtClean="0">
              <a:solidFill>
                <a:srgbClr val="0000FF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858000" y="3232962"/>
            <a:ext cx="304800" cy="304800"/>
          </a:xfrm>
          <a:prstGeom prst="round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2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319092"/>
              </p:ext>
            </p:extLst>
          </p:nvPr>
        </p:nvGraphicFramePr>
        <p:xfrm>
          <a:off x="508000" y="6146800"/>
          <a:ext cx="193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5" name="Equation" r:id="rId25" imgW="1930320" imgH="368280" progId="Equation.DSMT4">
                  <p:embed/>
                </p:oleObj>
              </mc:Choice>
              <mc:Fallback>
                <p:oleObj name="Equation" r:id="rId25" imgW="19303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6146800"/>
                        <a:ext cx="1930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5930900" y="2864662"/>
            <a:ext cx="304800" cy="304800"/>
          </a:xfrm>
          <a:prstGeom prst="round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12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593790"/>
              </p:ext>
            </p:extLst>
          </p:nvPr>
        </p:nvGraphicFramePr>
        <p:xfrm>
          <a:off x="2870200" y="6089650"/>
          <a:ext cx="278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6" name="Equation" r:id="rId27" imgW="2781000" imgH="482400" progId="Equation.DSMT4">
                  <p:embed/>
                </p:oleObj>
              </mc:Choice>
              <mc:Fallback>
                <p:oleObj name="Equation" r:id="rId27" imgW="278100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6089650"/>
                        <a:ext cx="2781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3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314144"/>
              </p:ext>
            </p:extLst>
          </p:nvPr>
        </p:nvGraphicFramePr>
        <p:xfrm>
          <a:off x="6146800" y="5956300"/>
          <a:ext cx="2603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7" name="Equation" r:id="rId29" imgW="2603160" imgH="749160" progId="Equation.DSMT4">
                  <p:embed/>
                </p:oleObj>
              </mc:Choice>
              <mc:Fallback>
                <p:oleObj name="Equation" r:id="rId29" imgW="260316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5956300"/>
                        <a:ext cx="26035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90158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6" grpId="0"/>
      <p:bldP spid="37" grpId="0" animBg="1"/>
      <p:bldP spid="3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52400"/>
            <a:ext cx="883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The gas phase </a:t>
            </a:r>
            <a:r>
              <a:rPr lang="en-US" sz="2000" dirty="0" err="1" smtClean="0">
                <a:solidFill>
                  <a:srgbClr val="7030A0"/>
                </a:solidFill>
              </a:rPr>
              <a:t>hydromethylation</a:t>
            </a:r>
            <a:r>
              <a:rPr lang="en-US" sz="2000" dirty="0" smtClean="0">
                <a:solidFill>
                  <a:srgbClr val="7030A0"/>
                </a:solidFill>
              </a:rPr>
              <a:t> of toluene: C</a:t>
            </a:r>
            <a:r>
              <a:rPr lang="en-US" sz="2000" baseline="-25000" dirty="0" smtClean="0">
                <a:solidFill>
                  <a:srgbClr val="7030A0"/>
                </a:solidFill>
              </a:rPr>
              <a:t>6</a:t>
            </a:r>
            <a:r>
              <a:rPr lang="en-US" sz="2000" dirty="0" smtClean="0">
                <a:solidFill>
                  <a:srgbClr val="7030A0"/>
                </a:solidFill>
              </a:rPr>
              <a:t>H</a:t>
            </a:r>
            <a:r>
              <a:rPr lang="en-US" sz="2000" baseline="-25000" dirty="0" smtClean="0">
                <a:solidFill>
                  <a:srgbClr val="7030A0"/>
                </a:solidFill>
              </a:rPr>
              <a:t>5</a:t>
            </a:r>
            <a:r>
              <a:rPr lang="en-US" sz="2000" dirty="0" smtClean="0">
                <a:solidFill>
                  <a:srgbClr val="7030A0"/>
                </a:solidFill>
              </a:rPr>
              <a:t>CH</a:t>
            </a:r>
            <a:r>
              <a:rPr lang="en-US" sz="2000" baseline="-25000" dirty="0" smtClean="0">
                <a:solidFill>
                  <a:srgbClr val="7030A0"/>
                </a:solidFill>
              </a:rPr>
              <a:t>3</a:t>
            </a:r>
            <a:r>
              <a:rPr lang="en-US" sz="2000" dirty="0" smtClean="0">
                <a:solidFill>
                  <a:srgbClr val="7030A0"/>
                </a:solidFill>
              </a:rPr>
              <a:t> + H</a:t>
            </a:r>
            <a:r>
              <a:rPr lang="en-US" sz="2000" baseline="-25000" dirty="0" smtClean="0">
                <a:solidFill>
                  <a:srgbClr val="7030A0"/>
                </a:solidFill>
              </a:rPr>
              <a:t>2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→ C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H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6</a:t>
            </a:r>
            <a:r>
              <a:rPr lang="en-US" sz="2000" dirty="0" smtClean="0">
                <a:solidFill>
                  <a:srgbClr val="7030A0"/>
                </a:solidFill>
                <a:latin typeface="Arial"/>
                <a:cs typeface="Arial"/>
              </a:rPr>
              <a:t> + CH</a:t>
            </a:r>
            <a:r>
              <a:rPr lang="en-US" sz="2000" baseline="-25000" dirty="0" smtClean="0">
                <a:solidFill>
                  <a:srgbClr val="7030A0"/>
                </a:solidFill>
                <a:latin typeface="Arial"/>
                <a:cs typeface="Arial"/>
              </a:rPr>
              <a:t>4</a:t>
            </a:r>
            <a:r>
              <a:rPr lang="en-US" sz="2000" dirty="0" smtClean="0">
                <a:solidFill>
                  <a:srgbClr val="7030A0"/>
                </a:solidFill>
              </a:rPr>
              <a:t>  is to be carried out in a PBR.  Plot the conversion and the partial pressures of toluene, hydrogen and benzene as a function of catalyst weight.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2400" y="1273314"/>
            <a:ext cx="883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F</a:t>
            </a:r>
            <a:r>
              <a:rPr lang="en-US" sz="2000" baseline="-25000" dirty="0" smtClean="0">
                <a:solidFill>
                  <a:srgbClr val="7030A0"/>
                </a:solidFill>
              </a:rPr>
              <a:t>A0</a:t>
            </a:r>
            <a:r>
              <a:rPr lang="en-US" sz="2000" dirty="0" smtClean="0">
                <a:solidFill>
                  <a:srgbClr val="7030A0"/>
                </a:solidFill>
              </a:rPr>
              <a:t> = 50 mol toluene/min, P</a:t>
            </a:r>
            <a:r>
              <a:rPr lang="en-US" sz="2000" baseline="-25000" dirty="0" smtClean="0">
                <a:solidFill>
                  <a:srgbClr val="7030A0"/>
                </a:solidFill>
              </a:rPr>
              <a:t>0</a:t>
            </a:r>
            <a:r>
              <a:rPr lang="en-US" sz="2000" dirty="0" smtClean="0">
                <a:solidFill>
                  <a:srgbClr val="7030A0"/>
                </a:solidFill>
              </a:rPr>
              <a:t> = 40 </a:t>
            </a:r>
            <a:r>
              <a:rPr lang="en-US" sz="2000" dirty="0" err="1" smtClean="0">
                <a:solidFill>
                  <a:srgbClr val="7030A0"/>
                </a:solidFill>
              </a:rPr>
              <a:t>atm</a:t>
            </a:r>
            <a:r>
              <a:rPr lang="en-US" sz="2000" dirty="0" smtClean="0">
                <a:solidFill>
                  <a:srgbClr val="7030A0"/>
                </a:solidFill>
              </a:rPr>
              <a:t>, T= 913K, </a:t>
            </a:r>
            <a:r>
              <a:rPr lang="en-US" sz="2000" dirty="0" smtClean="0">
                <a:solidFill>
                  <a:srgbClr val="7030A0"/>
                </a:solidFill>
                <a:latin typeface="Symbol" pitchFamily="18" charset="2"/>
              </a:rPr>
              <a:t>a</a:t>
            </a:r>
            <a:r>
              <a:rPr lang="en-US" sz="2000" dirty="0" smtClean="0">
                <a:solidFill>
                  <a:srgbClr val="7030A0"/>
                </a:solidFill>
              </a:rPr>
              <a:t>= 9.8 x 10</a:t>
            </a:r>
            <a:r>
              <a:rPr lang="en-US" sz="2000" baseline="30000" dirty="0" smtClean="0">
                <a:solidFill>
                  <a:srgbClr val="7030A0"/>
                </a:solidFill>
              </a:rPr>
              <a:t>-5</a:t>
            </a:r>
            <a:r>
              <a:rPr lang="en-US" sz="2000" dirty="0" smtClean="0">
                <a:solidFill>
                  <a:srgbClr val="7030A0"/>
                </a:solidFill>
              </a:rPr>
              <a:t> kg</a:t>
            </a:r>
            <a:r>
              <a:rPr lang="en-US" sz="2000" baseline="30000" dirty="0" smtClean="0">
                <a:solidFill>
                  <a:srgbClr val="7030A0"/>
                </a:solidFill>
              </a:rPr>
              <a:t>-1</a:t>
            </a:r>
            <a:r>
              <a:rPr lang="en-US" sz="2000" dirty="0" smtClean="0">
                <a:solidFill>
                  <a:srgbClr val="7030A0"/>
                </a:solidFill>
              </a:rPr>
              <a:t>, Feed is 30% toluene (species </a:t>
            </a:r>
            <a:r>
              <a:rPr lang="en-US" sz="2000" dirty="0" err="1" smtClean="0">
                <a:solidFill>
                  <a:srgbClr val="7030A0"/>
                </a:solidFill>
              </a:rPr>
              <a:t>tol</a:t>
            </a:r>
            <a:r>
              <a:rPr lang="en-US" sz="2000" dirty="0" smtClean="0">
                <a:solidFill>
                  <a:srgbClr val="7030A0"/>
                </a:solidFill>
              </a:rPr>
              <a:t>), 45% hydrogen (species H) and 25% </a:t>
            </a:r>
            <a:r>
              <a:rPr lang="en-US" sz="2000" dirty="0" err="1" smtClean="0">
                <a:solidFill>
                  <a:srgbClr val="7030A0"/>
                </a:solidFill>
              </a:rPr>
              <a:t>inerts</a:t>
            </a:r>
            <a:r>
              <a:rPr lang="en-US" sz="2000" dirty="0" smtClean="0">
                <a:solidFill>
                  <a:srgbClr val="7030A0"/>
                </a:solidFill>
              </a:rPr>
              <a:t> (I)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56659" y="2367280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Rate law: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686382"/>
              </p:ext>
            </p:extLst>
          </p:nvPr>
        </p:nvGraphicFramePr>
        <p:xfrm>
          <a:off x="1784350" y="2260918"/>
          <a:ext cx="26289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1" name="Equation" r:id="rId3" imgW="2628720" imgH="698400" progId="Equation.DSMT4">
                  <p:embed/>
                </p:oleObj>
              </mc:Choice>
              <mc:Fallback>
                <p:oleObj name="Equation" r:id="rId3" imgW="2628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2260918"/>
                        <a:ext cx="26289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66659" y="2167890"/>
            <a:ext cx="38411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k= 0.00087 mol/atm</a:t>
            </a:r>
            <a:r>
              <a:rPr lang="en-US" sz="2000" baseline="30000" dirty="0" smtClean="0"/>
              <a:t>2</a:t>
            </a:r>
            <a:r>
              <a:rPr lang="en-US" sz="2000" dirty="0" smtClean="0">
                <a:latin typeface="Arial"/>
                <a:cs typeface="Arial"/>
              </a:rPr>
              <a:t>·kg </a:t>
            </a:r>
            <a:r>
              <a:rPr lang="en-US" sz="2000" dirty="0" err="1" smtClean="0">
                <a:latin typeface="Arial"/>
                <a:cs typeface="Arial"/>
              </a:rPr>
              <a:t>cat·min</a:t>
            </a:r>
            <a:endParaRPr lang="en-US" sz="2000" dirty="0" smtClean="0">
              <a:latin typeface="Arial"/>
              <a:cs typeface="Arial"/>
            </a:endParaRPr>
          </a:p>
          <a:p>
            <a:r>
              <a:rPr lang="en-US" sz="2000" dirty="0" smtClean="0">
                <a:latin typeface="Arial"/>
                <a:cs typeface="Arial"/>
              </a:rPr>
              <a:t>K</a:t>
            </a:r>
            <a:r>
              <a:rPr lang="en-US" sz="2000" baseline="-25000" dirty="0" smtClean="0">
                <a:latin typeface="Arial"/>
                <a:cs typeface="Arial"/>
              </a:rPr>
              <a:t>B</a:t>
            </a:r>
            <a:r>
              <a:rPr lang="en-US" sz="2000" dirty="0" smtClean="0">
                <a:latin typeface="Arial"/>
                <a:cs typeface="Arial"/>
              </a:rPr>
              <a:t> = 1.39 atm</a:t>
            </a:r>
            <a:r>
              <a:rPr lang="en-US" sz="2000" baseline="30000" dirty="0" smtClean="0">
                <a:latin typeface="Arial"/>
                <a:cs typeface="Arial"/>
              </a:rPr>
              <a:t>-1</a:t>
            </a:r>
            <a:r>
              <a:rPr lang="en-US" sz="2000" dirty="0" smtClean="0">
                <a:latin typeface="Arial"/>
                <a:cs typeface="Arial"/>
              </a:rPr>
              <a:t> </a:t>
            </a:r>
            <a:r>
              <a:rPr lang="en-US" sz="2000" dirty="0" err="1" smtClean="0">
                <a:latin typeface="Arial"/>
                <a:cs typeface="Arial"/>
              </a:rPr>
              <a:t>K</a:t>
            </a:r>
            <a:r>
              <a:rPr lang="en-US" sz="2000" baseline="-25000" dirty="0" err="1" smtClean="0">
                <a:latin typeface="Arial"/>
                <a:cs typeface="Arial"/>
              </a:rPr>
              <a:t>tol</a:t>
            </a:r>
            <a:r>
              <a:rPr lang="en-US" sz="2000" dirty="0" smtClean="0">
                <a:latin typeface="Arial"/>
                <a:cs typeface="Arial"/>
              </a:rPr>
              <a:t>= 1.038 atm</a:t>
            </a:r>
            <a:r>
              <a:rPr lang="en-US" sz="2000" baseline="30000" dirty="0" smtClean="0">
                <a:latin typeface="Arial"/>
                <a:cs typeface="Arial"/>
              </a:rPr>
              <a:t>-1</a:t>
            </a:r>
            <a:endParaRPr lang="en-US" sz="20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17500" y="3183255"/>
            <a:ext cx="18517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Mole balance: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7258962"/>
              </p:ext>
            </p:extLst>
          </p:nvPr>
        </p:nvGraphicFramePr>
        <p:xfrm>
          <a:off x="1955800" y="2964180"/>
          <a:ext cx="137477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2" name="Equation" r:id="rId5" imgW="1371600" imgH="774360" progId="Equation.DSMT4">
                  <p:embed/>
                </p:oleObj>
              </mc:Choice>
              <mc:Fallback>
                <p:oleObj name="Equation" r:id="rId5" imgW="1371600" imgH="774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800" y="2964180"/>
                        <a:ext cx="137477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29000" y="3156268"/>
            <a:ext cx="13244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law: 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3133069"/>
              </p:ext>
            </p:extLst>
          </p:nvPr>
        </p:nvGraphicFramePr>
        <p:xfrm>
          <a:off x="4556125" y="3049905"/>
          <a:ext cx="26289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3" name="Equation" r:id="rId7" imgW="2628720" imgH="698400" progId="Equation.DSMT4">
                  <p:embed/>
                </p:oleObj>
              </mc:Choice>
              <mc:Fallback>
                <p:oleObj name="Equation" r:id="rId7" imgW="262872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049905"/>
                        <a:ext cx="26289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04800" y="3980181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Stoichiometry: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404269"/>
              </p:ext>
            </p:extLst>
          </p:nvPr>
        </p:nvGraphicFramePr>
        <p:xfrm>
          <a:off x="7867650" y="2964180"/>
          <a:ext cx="596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4" name="Equation" r:id="rId9" imgW="596880" imgH="253800" progId="Equation.DSMT4">
                  <p:embed/>
                </p:oleObj>
              </mc:Choice>
              <mc:Fallback>
                <p:oleObj name="Equation" r:id="rId9" imgW="5968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7650" y="2964180"/>
                        <a:ext cx="596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368898"/>
              </p:ext>
            </p:extLst>
          </p:nvPr>
        </p:nvGraphicFramePr>
        <p:xfrm>
          <a:off x="7569200" y="3205480"/>
          <a:ext cx="1193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5" name="Equation" r:id="rId11" imgW="1193760" imgH="355320" progId="Equation.DSMT4">
                  <p:embed/>
                </p:oleObj>
              </mc:Choice>
              <mc:Fallback>
                <p:oleObj name="Equation" r:id="rId11" imgW="11937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200" y="3205480"/>
                        <a:ext cx="11938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277521"/>
              </p:ext>
            </p:extLst>
          </p:nvPr>
        </p:nvGraphicFramePr>
        <p:xfrm>
          <a:off x="7874000" y="3599180"/>
          <a:ext cx="584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6" name="Equation" r:id="rId13" imgW="583920" imgH="253800" progId="Equation.DSMT4">
                  <p:embed/>
                </p:oleObj>
              </mc:Choice>
              <mc:Fallback>
                <p:oleObj name="Equation" r:id="rId13" imgW="58392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0" y="3599180"/>
                        <a:ext cx="584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114087"/>
              </p:ext>
            </p:extLst>
          </p:nvPr>
        </p:nvGraphicFramePr>
        <p:xfrm>
          <a:off x="6019800" y="403098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7" name="Equation" r:id="rId15" imgW="1511280" imgH="355320" progId="Equation.DSMT4">
                  <p:embed/>
                </p:oleObj>
              </mc:Choice>
              <mc:Fallback>
                <p:oleObj name="Equation" r:id="rId15" imgW="15112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03098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1265466"/>
              </p:ext>
            </p:extLst>
          </p:nvPr>
        </p:nvGraphicFramePr>
        <p:xfrm>
          <a:off x="2292350" y="3954780"/>
          <a:ext cx="34163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8" name="Equation" r:id="rId17" imgW="3416040" imgH="457200" progId="Equation.DSMT4">
                  <p:embed/>
                </p:oleObj>
              </mc:Choice>
              <mc:Fallback>
                <p:oleObj name="Equation" r:id="rId17" imgW="341604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3954780"/>
                        <a:ext cx="34163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1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387143"/>
              </p:ext>
            </p:extLst>
          </p:nvPr>
        </p:nvGraphicFramePr>
        <p:xfrm>
          <a:off x="2298700" y="4564380"/>
          <a:ext cx="1930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09" name="Equation" r:id="rId19" imgW="1930320" imgH="368280" progId="Equation.DSMT4">
                  <p:embed/>
                </p:oleObj>
              </mc:Choice>
              <mc:Fallback>
                <p:oleObj name="Equation" r:id="rId19" imgW="19303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4564380"/>
                        <a:ext cx="1930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3337657"/>
              </p:ext>
            </p:extLst>
          </p:nvPr>
        </p:nvGraphicFramePr>
        <p:xfrm>
          <a:off x="4578350" y="4519930"/>
          <a:ext cx="2641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0" name="Equation" r:id="rId21" imgW="2641320" imgH="393480" progId="Equation.DSMT4">
                  <p:embed/>
                </p:oleObj>
              </mc:Choice>
              <mc:Fallback>
                <p:oleObj name="Equation" r:id="rId21" imgW="264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350" y="4519930"/>
                        <a:ext cx="2641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/>
          <p:cNvSpPr txBox="1"/>
          <p:nvPr/>
        </p:nvSpPr>
        <p:spPr>
          <a:xfrm>
            <a:off x="0" y="502158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Finally, calculate the kg cat where P</a:t>
            </a:r>
            <a:r>
              <a:rPr lang="en-US" sz="2000" baseline="-25000" dirty="0" smtClean="0">
                <a:solidFill>
                  <a:srgbClr val="0000FF"/>
                </a:solidFill>
              </a:rPr>
              <a:t>0</a:t>
            </a:r>
            <a:r>
              <a:rPr lang="en-US" sz="2000" dirty="0" smtClean="0">
                <a:solidFill>
                  <a:srgbClr val="0000FF"/>
                </a:solidFill>
              </a:rPr>
              <a:t> = 1atm:</a:t>
            </a:r>
          </a:p>
        </p:txBody>
      </p:sp>
      <p:graphicFrame>
        <p:nvGraphicFramePr>
          <p:cNvPr id="51225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415757"/>
              </p:ext>
            </p:extLst>
          </p:nvPr>
        </p:nvGraphicFramePr>
        <p:xfrm>
          <a:off x="2819400" y="5135880"/>
          <a:ext cx="1816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1" name="Equation" r:id="rId23" imgW="1815840" imgH="685800" progId="Equation.DSMT4">
                  <p:embed/>
                </p:oleObj>
              </mc:Choice>
              <mc:Fallback>
                <p:oleObj name="Equation" r:id="rId23" imgW="18158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135880"/>
                        <a:ext cx="1816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877659"/>
              </p:ext>
            </p:extLst>
          </p:nvPr>
        </p:nvGraphicFramePr>
        <p:xfrm>
          <a:off x="4768850" y="5097780"/>
          <a:ext cx="4152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2" name="Equation" r:id="rId25" imgW="4152600" imgH="647640" progId="Equation.DSMT4">
                  <p:embed/>
                </p:oleObj>
              </mc:Choice>
              <mc:Fallback>
                <p:oleObj name="Equation" r:id="rId25" imgW="4152600" imgH="647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5097780"/>
                        <a:ext cx="4152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097321"/>
              </p:ext>
            </p:extLst>
          </p:nvPr>
        </p:nvGraphicFramePr>
        <p:xfrm>
          <a:off x="7366000" y="442468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3" name="Equation" r:id="rId27" imgW="1663560" imgH="444240" progId="Equation.DSMT4">
                  <p:embed/>
                </p:oleObj>
              </mc:Choice>
              <mc:Fallback>
                <p:oleObj name="Equation" r:id="rId27" imgW="16635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4424680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5235403"/>
              </p:ext>
            </p:extLst>
          </p:nvPr>
        </p:nvGraphicFramePr>
        <p:xfrm>
          <a:off x="1219200" y="5786120"/>
          <a:ext cx="4038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4" name="Equation" r:id="rId29" imgW="4038480" imgH="507960" progId="Equation.DSMT4">
                  <p:embed/>
                </p:oleObj>
              </mc:Choice>
              <mc:Fallback>
                <p:oleObj name="Equation" r:id="rId29" imgW="40384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786120"/>
                        <a:ext cx="40386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5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535054"/>
              </p:ext>
            </p:extLst>
          </p:nvPr>
        </p:nvGraphicFramePr>
        <p:xfrm>
          <a:off x="5422900" y="5881370"/>
          <a:ext cx="2425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15" name="Equation" r:id="rId31" imgW="2425680" imgH="330120" progId="Equation.DSMT4">
                  <p:embed/>
                </p:oleObj>
              </mc:Choice>
              <mc:Fallback>
                <p:oleObj name="Equation" r:id="rId31" imgW="242568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5881370"/>
                        <a:ext cx="24257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1814675" y="6217920"/>
            <a:ext cx="55146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Plug equation in boxes into Polymath to solve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572000" y="3040380"/>
            <a:ext cx="2667000" cy="7620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4495800" y="2167890"/>
            <a:ext cx="3810000" cy="7620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943100" y="2964180"/>
            <a:ext cx="1371600" cy="7620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184400" y="3929380"/>
            <a:ext cx="3581400" cy="5334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981700" y="3929380"/>
            <a:ext cx="160020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7315200" y="4411980"/>
            <a:ext cx="173736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133600" y="4488180"/>
            <a:ext cx="213360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4495800" y="4488180"/>
            <a:ext cx="274320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715000" y="1222514"/>
            <a:ext cx="190500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28600" y="1222514"/>
            <a:ext cx="2819400" cy="45720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4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9" grpId="0"/>
      <p:bldP spid="40" grpId="0" animBg="1"/>
      <p:bldP spid="41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685800"/>
            <a:ext cx="67056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87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0604"/>
            <a:ext cx="9144000" cy="5156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6930"/>
            <a:ext cx="9144000" cy="4944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44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Unsteady State EB,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Liquid-Phase Reactions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619" y="2571690"/>
            <a:ext cx="90011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</a:t>
            </a:r>
            <a:r>
              <a:rPr lang="en-US" sz="2000" b="1" u="sng" dirty="0" smtClean="0"/>
              <a:t>liquid-phase reactions</a:t>
            </a:r>
            <a:r>
              <a:rPr lang="en-US" sz="2000" dirty="0" smtClean="0"/>
              <a:t>, often </a:t>
            </a:r>
            <a:r>
              <a:rPr lang="en-US" sz="2000" dirty="0" err="1" smtClean="0">
                <a:latin typeface="Symbol" pitchFamily="18" charset="2"/>
              </a:rPr>
              <a:t>D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 = </a:t>
            </a:r>
            <a:r>
              <a:rPr lang="en-US" sz="2000" dirty="0" err="1" smtClean="0">
                <a:latin typeface="Symbol" pitchFamily="18" charset="2"/>
              </a:rPr>
              <a:t>Sn</a:t>
            </a:r>
            <a:r>
              <a:rPr lang="en-US" sz="2000" baseline="-25000" dirty="0" err="1" smtClean="0"/>
              <a:t>i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pi</a:t>
            </a:r>
            <a:r>
              <a:rPr lang="en-US" sz="2000" dirty="0" smtClean="0"/>
              <a:t> is so small it can be neglected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895600"/>
            <a:ext cx="42530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When </a:t>
            </a:r>
            <a:r>
              <a:rPr lang="en-US" sz="2000" dirty="0" err="1" smtClean="0">
                <a:latin typeface="Symbol" pitchFamily="18" charset="2"/>
              </a:rPr>
              <a:t>D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p</a:t>
            </a:r>
            <a:r>
              <a:rPr lang="en-US" sz="2000" dirty="0" smtClean="0"/>
              <a:t> can be neglected, then: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3867764"/>
            <a:ext cx="55370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If the feed is well-mixed, it is convenient to use: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0200" y="4859407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Plug these equations &amp; T</a:t>
            </a:r>
            <a:r>
              <a:rPr lang="en-US" sz="2000" baseline="-25000" dirty="0" smtClean="0">
                <a:solidFill>
                  <a:srgbClr val="0000FF"/>
                </a:solidFill>
              </a:rPr>
              <a:t>i0</a:t>
            </a:r>
            <a:r>
              <a:rPr lang="en-US" sz="2000" dirty="0" smtClean="0">
                <a:solidFill>
                  <a:srgbClr val="0000FF"/>
                </a:solidFill>
              </a:rPr>
              <a:t> = T</a:t>
            </a:r>
            <a:r>
              <a:rPr lang="en-US" sz="2000" baseline="-25000" dirty="0" smtClean="0">
                <a:solidFill>
                  <a:srgbClr val="0000FF"/>
                </a:solidFill>
              </a:rPr>
              <a:t>0</a:t>
            </a:r>
            <a:r>
              <a:rPr lang="en-US" sz="2000" dirty="0" smtClean="0">
                <a:solidFill>
                  <a:srgbClr val="0000FF"/>
                </a:solidFill>
              </a:rPr>
              <a:t> into the EB: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5877232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7030A0"/>
                </a:solidFill>
              </a:rPr>
              <a:t>This equation for the EB is simultaneously solved with the mass balance (design </a:t>
            </a:r>
            <a:r>
              <a:rPr lang="en-US" sz="2000" dirty="0" err="1" smtClean="0">
                <a:solidFill>
                  <a:srgbClr val="7030A0"/>
                </a:solidFill>
              </a:rPr>
              <a:t>eq</a:t>
            </a:r>
            <a:r>
              <a:rPr lang="en-US" sz="2000" dirty="0" smtClean="0">
                <a:solidFill>
                  <a:srgbClr val="7030A0"/>
                </a:solidFill>
              </a:rPr>
              <a:t>) for unsteady state, </a:t>
            </a:r>
            <a:r>
              <a:rPr lang="en-US" sz="2000" dirty="0" err="1" smtClean="0">
                <a:solidFill>
                  <a:srgbClr val="7030A0"/>
                </a:solidFill>
              </a:rPr>
              <a:t>nonisothermal</a:t>
            </a:r>
            <a:r>
              <a:rPr lang="en-US" sz="2000" dirty="0" smtClean="0">
                <a:solidFill>
                  <a:srgbClr val="7030A0"/>
                </a:solidFill>
              </a:rPr>
              <a:t> reactor design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4288107"/>
              </p:ext>
            </p:extLst>
          </p:nvPr>
        </p:nvGraphicFramePr>
        <p:xfrm>
          <a:off x="1784350" y="1225550"/>
          <a:ext cx="55753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6" name="Equation" r:id="rId3" imgW="5574960" imgH="1371600" progId="Equation.DSMT4">
                  <p:embed/>
                </p:oleObj>
              </mc:Choice>
              <mc:Fallback>
                <p:oleObj name="Equation" r:id="rId3" imgW="557496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1225550"/>
                        <a:ext cx="55753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120588"/>
              </p:ext>
            </p:extLst>
          </p:nvPr>
        </p:nvGraphicFramePr>
        <p:xfrm>
          <a:off x="450850" y="3200400"/>
          <a:ext cx="8242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7" name="Equation" r:id="rId5" imgW="8242200" imgH="685800" progId="Equation.DSMT4">
                  <p:embed/>
                </p:oleObj>
              </mc:Choice>
              <mc:Fallback>
                <p:oleObj name="Equation" r:id="rId5" imgW="824220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" y="3200400"/>
                        <a:ext cx="82423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587550"/>
              </p:ext>
            </p:extLst>
          </p:nvPr>
        </p:nvGraphicFramePr>
        <p:xfrm>
          <a:off x="3422650" y="4270068"/>
          <a:ext cx="2159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8" name="Equation" r:id="rId7" imgW="2158920" imgH="368280" progId="Equation.DSMT4">
                  <p:embed/>
                </p:oleObj>
              </mc:Choice>
              <mc:Fallback>
                <p:oleObj name="Equation" r:id="rId7" imgW="215892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50" y="4270068"/>
                        <a:ext cx="2159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761733"/>
              </p:ext>
            </p:extLst>
          </p:nvPr>
        </p:nvGraphicFramePr>
        <p:xfrm>
          <a:off x="3327400" y="4787900"/>
          <a:ext cx="54864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649" name="Equation" r:id="rId9" imgW="5486400" imgH="850680" progId="Equation.DSMT4">
                  <p:embed/>
                </p:oleObj>
              </mc:Choice>
              <mc:Fallback>
                <p:oleObj name="Equation" r:id="rId9" imgW="5486400" imgH="850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4787900"/>
                        <a:ext cx="54864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191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</a:t>
            </a:r>
            <a:r>
              <a:rPr lang="en-US" dirty="0" err="1" smtClean="0">
                <a:solidFill>
                  <a:schemeClr val="tx1"/>
                </a:solidFill>
              </a:rPr>
              <a:t>Nonisothermal</a:t>
            </a:r>
            <a:r>
              <a:rPr lang="en-US" dirty="0" smtClean="0">
                <a:solidFill>
                  <a:schemeClr val="tx1"/>
                </a:solidFill>
              </a:rPr>
              <a:t> Batch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Reactor Design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803400" y="1206500"/>
          <a:ext cx="55372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3" name="Equation" r:id="rId3" imgW="5537160" imgH="1371600" progId="Equation.DSMT4">
                  <p:embed/>
                </p:oleObj>
              </mc:Choice>
              <mc:Fallback>
                <p:oleObj name="Equation" r:id="rId3" imgW="553716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206500"/>
                        <a:ext cx="5537200" cy="137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10397" y="2838390"/>
            <a:ext cx="15090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 flow, so: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895600" y="1358900"/>
            <a:ext cx="1905000" cy="381000"/>
          </a:xfrm>
          <a:prstGeom prst="line">
            <a:avLst/>
          </a:prstGeom>
          <a:ln w="254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89296" y="161233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012227"/>
              </p:ext>
            </p:extLst>
          </p:nvPr>
        </p:nvGraphicFramePr>
        <p:xfrm>
          <a:off x="2971800" y="2654300"/>
          <a:ext cx="3200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4" name="Equation" r:id="rId5" imgW="3200400" imgH="1104840" progId="Equation.DSMT4">
                  <p:embed/>
                </p:oleObj>
              </mc:Choice>
              <mc:Fallback>
                <p:oleObj name="Equation" r:id="rId5" imgW="3200400" imgH="110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654300"/>
                        <a:ext cx="3200400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7143676"/>
              </p:ext>
            </p:extLst>
          </p:nvPr>
        </p:nvGraphicFramePr>
        <p:xfrm>
          <a:off x="2667000" y="4559300"/>
          <a:ext cx="38100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5" name="Equation" r:id="rId7" imgW="3809880" imgH="1143000" progId="Equation.DSMT4">
                  <p:embed/>
                </p:oleObj>
              </mc:Choice>
              <mc:Fallback>
                <p:oleObj name="Equation" r:id="rId7" imgW="3809880" imgH="1143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559300"/>
                        <a:ext cx="38100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28600" y="38100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0000FF"/>
                </a:solidFill>
              </a:rPr>
              <a:t>Put the energy balance in terms of conversion: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72928" y="5759390"/>
            <a:ext cx="5046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with the batch reactor design equation using an ODE solver (Polymath):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361722"/>
              </p:ext>
            </p:extLst>
          </p:nvPr>
        </p:nvGraphicFramePr>
        <p:xfrm>
          <a:off x="5981700" y="5867400"/>
          <a:ext cx="1866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6" name="Equation" r:id="rId9" imgW="1866600" imgH="622080" progId="Equation.DSMT4">
                  <p:embed/>
                </p:oleObj>
              </mc:Choice>
              <mc:Fallback>
                <p:oleObj name="Equation" r:id="rId9" imgW="1866600" imgH="622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5867400"/>
                        <a:ext cx="18669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874501"/>
              </p:ext>
            </p:extLst>
          </p:nvPr>
        </p:nvGraphicFramePr>
        <p:xfrm>
          <a:off x="3067050" y="3810000"/>
          <a:ext cx="5905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707" name="Equation" r:id="rId11" imgW="5905440" imgH="698400" progId="Equation.DSMT4">
                  <p:embed/>
                </p:oleObj>
              </mc:Choice>
              <mc:Fallback>
                <p:oleObj name="Equation" r:id="rId11" imgW="5905440" imgH="698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50" y="3810000"/>
                        <a:ext cx="5905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72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Review: Adiabatic </a:t>
            </a:r>
            <a:r>
              <a:rPr lang="en-US" dirty="0" err="1" smtClean="0">
                <a:solidFill>
                  <a:schemeClr val="tx1"/>
                </a:solidFill>
              </a:rPr>
              <a:t>Nonisothermal</a:t>
            </a:r>
            <a:r>
              <a:rPr lang="en-US" dirty="0" smtClean="0">
                <a:solidFill>
                  <a:schemeClr val="tx1"/>
                </a:solidFill>
              </a:rPr>
              <a:t> Batch Reactor Design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11723"/>
              </p:ext>
            </p:extLst>
          </p:nvPr>
        </p:nvGraphicFramePr>
        <p:xfrm>
          <a:off x="1752600" y="1277968"/>
          <a:ext cx="37846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60" name="Equation" r:id="rId3" imgW="3784320" imgH="1130040" progId="Equation.DSMT4">
                  <p:embed/>
                </p:oleObj>
              </mc:Choice>
              <mc:Fallback>
                <p:oleObj name="Equation" r:id="rId3" imgW="3784320" imgH="1130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277968"/>
                        <a:ext cx="3784600" cy="113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7720" y="1268533"/>
            <a:ext cx="1828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For negligible stirring work: 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613523"/>
              </p:ext>
            </p:extLst>
          </p:nvPr>
        </p:nvGraphicFramePr>
        <p:xfrm>
          <a:off x="6934200" y="1404266"/>
          <a:ext cx="154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61" name="Equation" r:id="rId5" imgW="1549080" imgH="368280" progId="Equation.DSMT4">
                  <p:embed/>
                </p:oleObj>
              </mc:Choice>
              <mc:Fallback>
                <p:oleObj name="Equation" r:id="rId5" imgW="15490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404266"/>
                        <a:ext cx="1549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638800" y="1376254"/>
            <a:ext cx="13965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Substitute:</a:t>
            </a:r>
          </a:p>
          <a:p>
            <a:r>
              <a:rPr lang="en-US" sz="2000" dirty="0" smtClean="0">
                <a:solidFill>
                  <a:srgbClr val="0000FF"/>
                </a:solidFill>
              </a:rPr>
              <a:t>Rearrange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642602" y="1304926"/>
            <a:ext cx="152400" cy="35456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391468" y="104936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2132645" y="1324036"/>
            <a:ext cx="152400" cy="35456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881511" y="106847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</a:t>
            </a:r>
          </a:p>
        </p:txBody>
      </p:sp>
      <p:graphicFrame>
        <p:nvGraphicFramePr>
          <p:cNvPr id="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6929319"/>
              </p:ext>
            </p:extLst>
          </p:nvPr>
        </p:nvGraphicFramePr>
        <p:xfrm>
          <a:off x="1504950" y="2438400"/>
          <a:ext cx="608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62" name="Equation" r:id="rId7" imgW="6083280" imgH="838080" progId="Equation.DSMT4">
                  <p:embed/>
                </p:oleObj>
              </mc:Choice>
              <mc:Fallback>
                <p:oleObj name="Equation" r:id="rId7" imgW="608328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4950" y="2438400"/>
                        <a:ext cx="608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944851"/>
              </p:ext>
            </p:extLst>
          </p:nvPr>
        </p:nvGraphicFramePr>
        <p:xfrm>
          <a:off x="1958561" y="3382617"/>
          <a:ext cx="664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63" name="Equation" r:id="rId9" imgW="6642000" imgH="914400" progId="Equation.DSMT4">
                  <p:embed/>
                </p:oleObj>
              </mc:Choice>
              <mc:Fallback>
                <p:oleObj name="Equation" r:id="rId9" imgW="6642000" imgH="914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561" y="3382617"/>
                        <a:ext cx="6642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583881" y="4727160"/>
            <a:ext cx="14612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for T:</a:t>
            </a:r>
          </a:p>
        </p:txBody>
      </p:sp>
      <p:graphicFrame>
        <p:nvGraphicFramePr>
          <p:cNvPr id="2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805451"/>
              </p:ext>
            </p:extLst>
          </p:nvPr>
        </p:nvGraphicFramePr>
        <p:xfrm>
          <a:off x="2218784" y="4450905"/>
          <a:ext cx="62992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64" name="Equation" r:id="rId11" imgW="6298920" imgH="1193760" progId="Equation.DSMT4">
                  <p:embed/>
                </p:oleObj>
              </mc:Choice>
              <mc:Fallback>
                <p:oleObj name="Equation" r:id="rId11" imgW="6298920" imgH="1193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8784" y="4450905"/>
                        <a:ext cx="6299200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718928" y="5715000"/>
            <a:ext cx="4970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Solve with the batch reactor design equation using an ODE solver (Polymath)</a:t>
            </a:r>
          </a:p>
        </p:txBody>
      </p:sp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1808460"/>
              </p:ext>
            </p:extLst>
          </p:nvPr>
        </p:nvGraphicFramePr>
        <p:xfrm>
          <a:off x="5765800" y="5715000"/>
          <a:ext cx="1778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65" name="Equation" r:id="rId13" imgW="1777680" imgH="761760" progId="Equation.DSMT4">
                  <p:embed/>
                </p:oleObj>
              </mc:Choice>
              <mc:Fallback>
                <p:oleObj name="Equation" r:id="rId13" imgW="1777680" imgH="7617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5715000"/>
                        <a:ext cx="1778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117813" y="3438219"/>
            <a:ext cx="208109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Integrate &amp; solve for X</a:t>
            </a:r>
            <a:r>
              <a:rPr lang="en-US" sz="2000" baseline="-25000" dirty="0" smtClean="0">
                <a:solidFill>
                  <a:srgbClr val="0000FF"/>
                </a:solidFill>
              </a:rPr>
              <a:t>A</a:t>
            </a:r>
            <a:r>
              <a:rPr lang="en-US" sz="2000" dirty="0" smtClean="0">
                <a:solidFill>
                  <a:srgbClr val="0000FF"/>
                </a:solidFill>
              </a:rPr>
              <a:t>: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362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5418"/>
            <a:ext cx="9144000" cy="1316182"/>
          </a:xfrm>
        </p:spPr>
        <p:txBody>
          <a:bodyPr>
            <a:noAutofit/>
          </a:bodyPr>
          <a:lstStyle/>
          <a:p>
            <a:r>
              <a:rPr lang="en-US" dirty="0" smtClean="0"/>
              <a:t>L17 Basic Catalysis &amp; Reaction Mechanisms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1" y="1297505"/>
            <a:ext cx="89153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9063" indent="-119063">
              <a:buFont typeface="Arial" pitchFamily="34" charset="0"/>
              <a:buChar char="•"/>
            </a:pPr>
            <a:r>
              <a:rPr lang="en-US" sz="2000" dirty="0" smtClean="0"/>
              <a:t>Though we have discussed the use of catalyst in a PBR, we have not discussed the process of catalysis itself</a:t>
            </a:r>
          </a:p>
          <a:p>
            <a:pPr marL="119063" indent="-119063">
              <a:buFont typeface="Arial" pitchFamily="34" charset="0"/>
              <a:buChar char="•"/>
            </a:pPr>
            <a:r>
              <a:rPr lang="en-US" sz="2000" dirty="0" smtClean="0"/>
              <a:t>An understanding of catalysis, the mechanisms, and catalytic reactor design are the subject of the next few lectures</a:t>
            </a:r>
          </a:p>
          <a:p>
            <a:pPr marL="576263" lvl="1" indent="-1190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Catalyst properties</a:t>
            </a:r>
          </a:p>
          <a:p>
            <a:pPr marL="576263" lvl="1" indent="-1190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Steps involved in a catalytic reaction</a:t>
            </a:r>
          </a:p>
          <a:p>
            <a:pPr marL="576263" lvl="1" indent="-1190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Development of a rate law using steps in catalytic reaction</a:t>
            </a:r>
          </a:p>
          <a:p>
            <a:pPr marL="576263" lvl="1" indent="-1190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Different types of catalyst mechanisms</a:t>
            </a:r>
          </a:p>
          <a:p>
            <a:pPr marL="576263" lvl="1" indent="-119063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FF"/>
                </a:solidFill>
              </a:rPr>
              <a:t>Design of catalytic reactors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544" y="4114800"/>
            <a:ext cx="3486912" cy="246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107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1" y="3556478"/>
            <a:ext cx="3322320" cy="3023616"/>
          </a:xfrm>
          <a:prstGeom prst="rect">
            <a:avLst/>
          </a:prstGeom>
        </p:spPr>
      </p:pic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Catalysts </a:t>
            </a:r>
            <a:r>
              <a:rPr lang="en-US" dirty="0" smtClean="0"/>
              <a:t>&amp; </a:t>
            </a:r>
            <a:r>
              <a:rPr lang="en-US" dirty="0"/>
              <a:t>Catalysis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1752600"/>
          </a:xfrm>
        </p:spPr>
        <p:txBody>
          <a:bodyPr>
            <a:normAutofit/>
          </a:bodyPr>
          <a:lstStyle/>
          <a:p>
            <a:pPr marL="176213" indent="-176213">
              <a:spcBef>
                <a:spcPts val="350"/>
              </a:spcBef>
            </a:pPr>
            <a:r>
              <a:rPr lang="en-US" sz="2000" dirty="0" smtClean="0"/>
              <a:t>~1/3 of the GNP of materials produced in the US involve a catalytic process</a:t>
            </a:r>
          </a:p>
          <a:p>
            <a:pPr marL="176213" indent="-176213">
              <a:spcBef>
                <a:spcPts val="350"/>
              </a:spcBef>
            </a:pPr>
            <a:r>
              <a:rPr lang="en-US" sz="2000" dirty="0" smtClean="0"/>
              <a:t>A </a:t>
            </a:r>
            <a:r>
              <a:rPr lang="en-US" sz="2000" b="1" i="1" dirty="0">
                <a:solidFill>
                  <a:srgbClr val="7030A0"/>
                </a:solidFill>
              </a:rPr>
              <a:t>Catalyst</a:t>
            </a:r>
            <a:r>
              <a:rPr lang="en-US" sz="2000" dirty="0"/>
              <a:t> </a:t>
            </a:r>
            <a:r>
              <a:rPr lang="en-US" sz="2000" dirty="0" smtClean="0"/>
              <a:t>is a substance that speeds up the rate of reaction but is not changed by the reaction</a:t>
            </a:r>
            <a:endParaRPr lang="en-US" sz="2000" dirty="0"/>
          </a:p>
          <a:p>
            <a:pPr marL="176213" indent="-176213">
              <a:spcBef>
                <a:spcPts val="350"/>
              </a:spcBef>
            </a:pPr>
            <a:r>
              <a:rPr lang="en-US" sz="2000" dirty="0" smtClean="0"/>
              <a:t>A catalyst lowers the energy barrier by promoting a different molecular pathway (mechanism) for the reaction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616036" y="3886200"/>
            <a:ext cx="5266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Many catalyst are porous (high surface area)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52400" y="2590800"/>
            <a:ext cx="8839200" cy="1077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76213" marR="0" lvl="0" indent="-176213" algn="l" defTabSz="914400" rtl="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Homogeneous catalysis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catalyst is in solution with at least 1 reactant</a:t>
            </a:r>
          </a:p>
          <a:p>
            <a:pPr marL="176213" marR="0" lvl="0" indent="-176213" algn="l" defTabSz="914400" rtl="0" eaLnBrk="1" fontAlgn="auto" latinLnBrk="0" hangingPunct="1">
              <a:lnSpc>
                <a:spcPct val="100000"/>
              </a:lnSpc>
              <a:spcBef>
                <a:spcPts val="35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Heterogeneous catalysis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more than 1 phase, usually solid and fluid or solid and gas is present. 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Reaction occurs at solid/liquid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or gas interface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16214" y="4880194"/>
            <a:ext cx="792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catalyst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0" y="4416552"/>
            <a:ext cx="5667270" cy="188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84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" y="758952"/>
            <a:ext cx="8956110" cy="56764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1676400"/>
            <a:ext cx="2049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1. Mass transfer of A to surface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27432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7030A0"/>
                </a:solidFill>
              </a:rPr>
              <a:t>2. Diffusion of A from pore mouth to internal catalytic surface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99334" y="3276600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3. Adsorption of A onto catalytic surface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0" y="56388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4. Reaction on surface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40877" y="4459069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5. Desorption of product B from surface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86600" y="3115270"/>
            <a:ext cx="20574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6. Diffusion of B from pellet interior to pore mouth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19925" y="1275397"/>
            <a:ext cx="2103120" cy="14173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7. Diffusion of B from external surface to the bulk fluid (external diffusion)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Steps </a:t>
            </a:r>
            <a:r>
              <a:rPr lang="en-US" dirty="0"/>
              <a:t>in a </a:t>
            </a:r>
            <a:r>
              <a:rPr lang="en-US" dirty="0" smtClean="0"/>
              <a:t>Heterogeneous Catalytic Reaction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-27977" y="6258128"/>
            <a:ext cx="9199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Ch 10 assumes steps 1,2,6 &amp; 7 are fast, so only steps 3, 4, and 5 need to be considered</a:t>
            </a:r>
          </a:p>
        </p:txBody>
      </p:sp>
    </p:spTree>
    <p:extLst>
      <p:ext uri="{BB962C8B-B14F-4D97-AF65-F5344CB8AC3E}">
        <p14:creationId xmlns:p14="http://schemas.microsoft.com/office/powerpoint/2010/main" val="338947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Adsorption Step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85192" y="1425714"/>
            <a:ext cx="1973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A(g) + S </a:t>
            </a:r>
            <a:r>
              <a:rPr lang="en-US" sz="2000" dirty="0" smtClean="0">
                <a:latin typeface="Meiryo"/>
                <a:ea typeface="Meiryo"/>
              </a:rPr>
              <a:t>⇌ A</a:t>
            </a:r>
            <a:r>
              <a:rPr lang="en-US" sz="2000" dirty="0" smtClean="0">
                <a:latin typeface="Arial"/>
                <a:ea typeface="Meiryo"/>
                <a:cs typeface="Arial"/>
              </a:rPr>
              <a:t>·S</a:t>
            </a:r>
            <a:endParaRPr lang="en-US" sz="20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946392" y="2114490"/>
            <a:ext cx="72512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S: open (vacant) surface site	A</a:t>
            </a:r>
            <a:r>
              <a:rPr lang="en-US" sz="2000" dirty="0" smtClean="0">
                <a:latin typeface="Arial"/>
                <a:cs typeface="Arial"/>
              </a:rPr>
              <a:t>·S: A bound to a surface site</a:t>
            </a: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28810" y="914400"/>
            <a:ext cx="80863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The adsorption of A (gas phase) on an active site S is represented by: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9800" y="1295400"/>
            <a:ext cx="1039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A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I</a:t>
            </a:r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-S-S-S-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8439" y="2485416"/>
            <a:ext cx="70471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Rate of adsorption = rate of attachment – rate of detachment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398381"/>
              </p:ext>
            </p:extLst>
          </p:nvPr>
        </p:nvGraphicFramePr>
        <p:xfrm>
          <a:off x="3040063" y="2851435"/>
          <a:ext cx="2755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56" name="Equation" r:id="rId3" imgW="2755800" imgH="330120" progId="Equation.DSMT4">
                  <p:embed/>
                </p:oleObj>
              </mc:Choice>
              <mc:Fallback>
                <p:oleObj name="Equation" r:id="rId3" imgW="27558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3" y="2851435"/>
                        <a:ext cx="2755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676400" y="3189903"/>
            <a:ext cx="236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partial pressure of A</a:t>
            </a:r>
            <a:endParaRPr lang="en-US" dirty="0"/>
          </a:p>
        </p:txBody>
      </p:sp>
      <p:cxnSp>
        <p:nvCxnSpPr>
          <p:cNvPr id="12" name="Elbow Connector 11"/>
          <p:cNvCxnSpPr/>
          <p:nvPr/>
        </p:nvCxnSpPr>
        <p:spPr>
          <a:xfrm rot="5400000" flipH="1" flipV="1">
            <a:off x="3810000" y="3113703"/>
            <a:ext cx="228600" cy="228600"/>
          </a:xfrm>
          <a:prstGeom prst="bentConnector3">
            <a:avLst>
              <a:gd name="adj1" fmla="val 4545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/>
          <p:nvPr/>
        </p:nvCxnSpPr>
        <p:spPr>
          <a:xfrm rot="16200000" flipV="1">
            <a:off x="4419600" y="3113703"/>
            <a:ext cx="228600" cy="228600"/>
          </a:xfrm>
          <a:prstGeom prst="bentConnector3">
            <a:avLst>
              <a:gd name="adj1" fmla="val 4545"/>
            </a:avLst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3356" y="3544112"/>
            <a:ext cx="91457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Rate is proportional to # of collisions with surface, which is a function of P</a:t>
            </a:r>
            <a:r>
              <a:rPr lang="en-US" sz="2000" baseline="-25000" dirty="0" smtClean="0"/>
              <a:t>A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Rate is proportional to # of vacant (active) sites, </a:t>
            </a:r>
            <a:r>
              <a:rPr lang="en-US" sz="2000" dirty="0" err="1" smtClean="0"/>
              <a:t>C</a:t>
            </a:r>
            <a:r>
              <a:rPr lang="en-US" sz="2000" i="1" baseline="-25000" dirty="0" err="1" smtClean="0"/>
              <a:t>v</a:t>
            </a:r>
            <a:r>
              <a:rPr lang="en-US" sz="2000" dirty="0" smtClean="0"/>
              <a:t>, on the surface</a:t>
            </a:r>
          </a:p>
          <a:p>
            <a:pPr marL="176213" indent="-176213">
              <a:buFont typeface="Arial" pitchFamily="34" charset="0"/>
              <a:buChar char="•"/>
            </a:pPr>
            <a:r>
              <a:rPr lang="en-US" sz="2000" dirty="0" smtClean="0"/>
              <a:t>Active site: site on surface that can form a strong bond with adsorbed species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06636" y="3134485"/>
            <a:ext cx="43193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Molar </a:t>
            </a:r>
            <a:r>
              <a:rPr lang="en-US" dirty="0" err="1" smtClean="0"/>
              <a:t>conc</a:t>
            </a:r>
            <a:r>
              <a:rPr lang="en-US" dirty="0" smtClean="0"/>
              <a:t> of vacant sites on surface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85134" y="1295400"/>
            <a:ext cx="10390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dirty="0" smtClean="0"/>
              <a:t>A</a:t>
            </a:r>
          </a:p>
          <a:p>
            <a:pPr algn="ctr">
              <a:lnSpc>
                <a:spcPct val="80000"/>
              </a:lnSpc>
            </a:pPr>
            <a:endParaRPr lang="en-US" sz="2000" dirty="0" smtClean="0"/>
          </a:p>
          <a:p>
            <a:pPr algn="ctr">
              <a:lnSpc>
                <a:spcPct val="80000"/>
              </a:lnSpc>
            </a:pPr>
            <a:r>
              <a:rPr lang="en-US" sz="2000" dirty="0" smtClean="0"/>
              <a:t>-S-S-S-</a:t>
            </a:r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1375180"/>
              </p:ext>
            </p:extLst>
          </p:nvPr>
        </p:nvGraphicFramePr>
        <p:xfrm>
          <a:off x="1447800" y="5308600"/>
          <a:ext cx="2755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57" name="Equation" r:id="rId5" imgW="2755800" imgH="330120" progId="Equation.DSMT4">
                  <p:embed/>
                </p:oleObj>
              </mc:Choice>
              <mc:Fallback>
                <p:oleObj name="Equation" r:id="rId5" imgW="2755800" imgH="330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308600"/>
                        <a:ext cx="2755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635000" y="4579739"/>
            <a:ext cx="66016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 terms of the </a:t>
            </a:r>
            <a:r>
              <a:rPr lang="en-US" sz="2000" u="sng" dirty="0" smtClean="0"/>
              <a:t>adsorption equilibrium constant </a:t>
            </a:r>
            <a:r>
              <a:rPr lang="en-US" sz="2000" dirty="0" smtClean="0"/>
              <a:t>K</a:t>
            </a:r>
            <a:r>
              <a:rPr lang="en-US" sz="2000" baseline="-25000" dirty="0" smtClean="0"/>
              <a:t>A </a:t>
            </a:r>
            <a:r>
              <a:rPr lang="en-US" sz="2000" dirty="0" smtClean="0"/>
              <a:t>where </a:t>
            </a: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4296725"/>
              </p:ext>
            </p:extLst>
          </p:nvPr>
        </p:nvGraphicFramePr>
        <p:xfrm>
          <a:off x="7188200" y="4503539"/>
          <a:ext cx="1117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58" name="Equation" r:id="rId7" imgW="1117440" imgH="685800" progId="Equation.DSMT4">
                  <p:embed/>
                </p:oleObj>
              </mc:Choice>
              <mc:Fallback>
                <p:oleObj name="Equation" r:id="rId7" imgW="111744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4503539"/>
                        <a:ext cx="1117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077495"/>
              </p:ext>
            </p:extLst>
          </p:nvPr>
        </p:nvGraphicFramePr>
        <p:xfrm>
          <a:off x="4298950" y="5105400"/>
          <a:ext cx="3454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59" name="Equation" r:id="rId9" imgW="3454200" imgH="736560" progId="Equation.DSMT4">
                  <p:embed/>
                </p:oleObj>
              </mc:Choice>
              <mc:Fallback>
                <p:oleObj name="Equation" r:id="rId9" imgW="34542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5105400"/>
                        <a:ext cx="3454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061539"/>
              </p:ext>
            </p:extLst>
          </p:nvPr>
        </p:nvGraphicFramePr>
        <p:xfrm>
          <a:off x="2171700" y="5867400"/>
          <a:ext cx="2997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60" name="Equation" r:id="rId11" imgW="2997000" imgH="736560" progId="Equation.DSMT4">
                  <p:embed/>
                </p:oleObj>
              </mc:Choice>
              <mc:Fallback>
                <p:oleObj name="Equation" r:id="rId11" imgW="2997000" imgH="736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5867400"/>
                        <a:ext cx="29972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428544" y="5994400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Equation </a:t>
            </a:r>
            <a:r>
              <a:rPr lang="en-US" sz="20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5791200" y="2800635"/>
            <a:ext cx="3285540" cy="369332"/>
            <a:chOff x="5791200" y="2921000"/>
            <a:chExt cx="3285540" cy="369332"/>
          </a:xfrm>
        </p:grpSpPr>
        <p:sp>
          <p:nvSpPr>
            <p:cNvPr id="24" name="TextBox 23"/>
            <p:cNvSpPr txBox="1"/>
            <p:nvPr/>
          </p:nvSpPr>
          <p:spPr>
            <a:xfrm>
              <a:off x="6057900" y="2921000"/>
              <a:ext cx="3018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Conc</a:t>
              </a:r>
              <a:r>
                <a:rPr lang="en-US" dirty="0" smtClean="0"/>
                <a:t> of sites occupied by A</a:t>
              </a:r>
            </a:p>
          </p:txBody>
        </p:sp>
        <p:cxnSp>
          <p:nvCxnSpPr>
            <p:cNvPr id="27" name="Straight Arrow Connector 26"/>
            <p:cNvCxnSpPr>
              <a:stCxn id="24" idx="1"/>
            </p:cNvCxnSpPr>
            <p:nvPr/>
          </p:nvCxnSpPr>
          <p:spPr>
            <a:xfrm rot="10800000" flipV="1">
              <a:off x="5791200" y="3105666"/>
              <a:ext cx="266700" cy="18534"/>
            </a:xfrm>
            <a:prstGeom prst="straightConnector1">
              <a:avLst/>
            </a:prstGeom>
            <a:ln w="1905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7486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6" grpId="0"/>
      <p:bldP spid="17" grpId="0"/>
      <p:bldP spid="21" grpId="0"/>
      <p:bldP spid="25" grpId="0"/>
    </p:bldLst>
  </p:timing>
</p:sld>
</file>

<file path=ppt/theme/theme1.xml><?xml version="1.0" encoding="utf-8"?>
<a:theme xmlns:a="http://schemas.openxmlformats.org/drawingml/2006/main" name="ChBE 424 sp 0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ChB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000"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ChBE 424 sp 09</Template>
  <TotalTime>2924</TotalTime>
  <Words>2356</Words>
  <Application>Microsoft Office PowerPoint</Application>
  <PresentationFormat>On-screen Show (4:3)</PresentationFormat>
  <Paragraphs>287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Meiryo</vt:lpstr>
      <vt:lpstr>Symbol</vt:lpstr>
      <vt:lpstr>Times New Roman</vt:lpstr>
      <vt:lpstr>ChBE 424 sp 09</vt:lpstr>
      <vt:lpstr>ChBE template</vt:lpstr>
      <vt:lpstr>Equation</vt:lpstr>
      <vt:lpstr>Review: Unsteady State  Nonisothermal Reactor Design</vt:lpstr>
      <vt:lpstr>Review: Simplified EB for Well-Mixed Reactors</vt:lpstr>
      <vt:lpstr>Review: Unsteady State EB,  Liquid-Phase Reactions</vt:lpstr>
      <vt:lpstr>Review: Nonisothermal Batch  Reactor Design</vt:lpstr>
      <vt:lpstr>Review: Adiabatic Nonisothermal Batch Reactor Design</vt:lpstr>
      <vt:lpstr>L17 Basic Catalysis &amp; Reaction Mechanisms</vt:lpstr>
      <vt:lpstr>Catalysts &amp; Catalysis</vt:lpstr>
      <vt:lpstr>Steps in a Heterogeneous Catalytic Reaction</vt:lpstr>
      <vt:lpstr>Adsorption Step</vt:lpstr>
      <vt:lpstr>Site Balance</vt:lpstr>
      <vt:lpstr>Langmuir Isotherm Adsorption</vt:lpstr>
      <vt:lpstr>Surface Reaction Step</vt:lpstr>
      <vt:lpstr>Desorption Step</vt:lpstr>
      <vt:lpstr>Derive a Rate Law for Catalytic Rxn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Evaluating a Catalytic Reaction Mechanism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mlkraft2</dc:creator>
  <cp:lastModifiedBy>Mary</cp:lastModifiedBy>
  <cp:revision>142</cp:revision>
  <cp:lastPrinted>2014-10-29T23:36:54Z</cp:lastPrinted>
  <dcterms:created xsi:type="dcterms:W3CDTF">2009-03-31T23:51:08Z</dcterms:created>
  <dcterms:modified xsi:type="dcterms:W3CDTF">2015-08-23T22:36:07Z</dcterms:modified>
</cp:coreProperties>
</file>